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7" r:id="rId4"/>
  </p:sldMasterIdLst>
  <p:notesMasterIdLst>
    <p:notesMasterId r:id="rId19"/>
  </p:notesMasterIdLst>
  <p:sldIdLst>
    <p:sldId id="259" r:id="rId5"/>
    <p:sldId id="262" r:id="rId6"/>
    <p:sldId id="265" r:id="rId7"/>
    <p:sldId id="278" r:id="rId8"/>
    <p:sldId id="269" r:id="rId9"/>
    <p:sldId id="264" r:id="rId10"/>
    <p:sldId id="263" r:id="rId11"/>
    <p:sldId id="267" r:id="rId12"/>
    <p:sldId id="276" r:id="rId13"/>
    <p:sldId id="274" r:id="rId14"/>
    <p:sldId id="268" r:id="rId15"/>
    <p:sldId id="272" r:id="rId16"/>
    <p:sldId id="275" r:id="rId17"/>
    <p:sldId id="277" r:id="rId18"/>
  </p:sldIdLst>
  <p:sldSz cx="18288000" cy="10287000"/>
  <p:notesSz cx="6858000" cy="9144000"/>
  <p:defaultTextStyle>
    <a:defPPr>
      <a:defRPr lang="en-US"/>
    </a:defPPr>
    <a:lvl1pPr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9144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18288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27432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36576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45720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54864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64008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73152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70609A-D6D1-4398-8205-3727AD454177}" v="1" dt="2023-05-09T15:11:37.596"/>
    <p1510:client id="{6AD5E037-7EB6-5E87-6C38-A6EA964E9895}" v="3" dt="2023-09-10T20:07:15.1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58"/>
    <p:restoredTop sz="63801" autoAdjust="0"/>
  </p:normalViewPr>
  <p:slideViewPr>
    <p:cSldViewPr snapToGrid="0" snapToObjects="1">
      <p:cViewPr varScale="1">
        <p:scale>
          <a:sx n="47" d="100"/>
          <a:sy n="47" d="100"/>
        </p:scale>
        <p:origin x="1650" y="66"/>
      </p:cViewPr>
      <p:guideLst>
        <p:guide orient="horz" pos="3240"/>
        <p:guide pos="57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rosen@iit.edu" userId="S::urn:spo:guest#jrosen@iit.edu::" providerId="AD" clId="Web-{6AD5E037-7EB6-5E87-6C38-A6EA964E9895}"/>
    <pc:docChg chg="modSld">
      <pc:chgData name="jrosen@iit.edu" userId="S::urn:spo:guest#jrosen@iit.edu::" providerId="AD" clId="Web-{6AD5E037-7EB6-5E87-6C38-A6EA964E9895}" dt="2023-09-10T20:07:15.134" v="2" actId="20577"/>
      <pc:docMkLst>
        <pc:docMk/>
      </pc:docMkLst>
      <pc:sldChg chg="modSp">
        <pc:chgData name="jrosen@iit.edu" userId="S::urn:spo:guest#jrosen@iit.edu::" providerId="AD" clId="Web-{6AD5E037-7EB6-5E87-6C38-A6EA964E9895}" dt="2023-09-10T20:07:15.134" v="2" actId="20577"/>
        <pc:sldMkLst>
          <pc:docMk/>
          <pc:sldMk cId="0" sldId="260"/>
        </pc:sldMkLst>
        <pc:spChg chg="mod">
          <ac:chgData name="jrosen@iit.edu" userId="S::urn:spo:guest#jrosen@iit.edu::" providerId="AD" clId="Web-{6AD5E037-7EB6-5E87-6C38-A6EA964E9895}" dt="2023-09-10T20:07:15.134" v="2" actId="20577"/>
          <ac:spMkLst>
            <pc:docMk/>
            <pc:sldMk cId="0" sldId="260"/>
            <ac:spMk id="5121" creationId="{4201BE09-6437-8CAC-DA00-D42CB41E2B94}"/>
          </ac:spMkLst>
        </pc:spChg>
      </pc:sldChg>
    </pc:docChg>
  </pc:docChgLst>
</pc:chgInfo>
</file>

<file path=ppt/media/image1.jpeg>
</file>

<file path=ppt/media/image2.jpeg>
</file>

<file path=ppt/media/image3.png>
</file>

<file path=ppt/media/image4.jpeg>
</file>

<file path=ppt/media/image4.png>
</file>

<file path=ppt/media/image5.jpg>
</file>

<file path=ppt/media/image6.png>
</file>

<file path=ppt/media/image7.png>
</file>

<file path=ppt/media/image8.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D246AA-DF68-DA42-BD1D-6051658821B1}" type="datetimeFigureOut">
              <a:rPr lang="en-US" smtClean="0"/>
              <a:t>8/20/2025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4CFF9A-691A-944F-9DAA-2FFA65ACC938}" type="slidenum">
              <a:rPr lang="en-US" smtClean="0"/>
              <a:t>‹#›</a:t>
            </a:fld>
            <a:endParaRPr lang="en-US"/>
          </a:p>
        </p:txBody>
      </p:sp>
    </p:spTree>
    <p:extLst>
      <p:ext uri="{BB962C8B-B14F-4D97-AF65-F5344CB8AC3E}">
        <p14:creationId xmlns:p14="http://schemas.microsoft.com/office/powerpoint/2010/main" val="15115364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Welcome to Lesson 2 of Module 1 on Bayesian Inference.</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a:t>
            </a:fld>
            <a:endParaRPr lang="en-US"/>
          </a:p>
        </p:txBody>
      </p:sp>
    </p:spTree>
    <p:extLst>
      <p:ext uri="{BB962C8B-B14F-4D97-AF65-F5344CB8AC3E}">
        <p14:creationId xmlns:p14="http://schemas.microsoft.com/office/powerpoint/2010/main" val="2281750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this class, we often use ‘distribution’ and ‘probability density function (pdf)’ interchangeably. </a:t>
            </a:r>
          </a:p>
          <a:p>
            <a:endParaRPr lang="en-US" dirty="0"/>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10</a:t>
            </a:fld>
            <a:endParaRPr lang="en-US"/>
          </a:p>
        </p:txBody>
      </p:sp>
    </p:spTree>
    <p:extLst>
      <p:ext uri="{BB962C8B-B14F-4D97-AF65-F5344CB8AC3E}">
        <p14:creationId xmlns:p14="http://schemas.microsoft.com/office/powerpoint/2010/main" val="3782584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11</a:t>
            </a:fld>
            <a:endParaRPr lang="en-US"/>
          </a:p>
        </p:txBody>
      </p:sp>
    </p:spTree>
    <p:extLst>
      <p:ext uri="{BB962C8B-B14F-4D97-AF65-F5344CB8AC3E}">
        <p14:creationId xmlns:p14="http://schemas.microsoft.com/office/powerpoint/2010/main" val="11006225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Exchangeability means we can permute the indexes of our dataset without issue. This implies that the order of observations doesn’t affect the problem. We commonly model data from an exchangeable distribution as independently and identically distributed (</a:t>
            </a:r>
            <a:r>
              <a:rPr lang="en-US" dirty="0" err="1">
                <a:solidFill>
                  <a:srgbClr val="0E0E0E"/>
                </a:solidFill>
                <a:effectLst/>
                <a:latin typeface=".SF NS"/>
              </a:rPr>
              <a:t>i.i.d.</a:t>
            </a:r>
            <a:r>
              <a:rPr lang="en-US" dirty="0">
                <a:solidFill>
                  <a:srgbClr val="0E0E0E"/>
                </a:solidFill>
                <a:effectLst/>
                <a:latin typeface=".SF NS"/>
              </a:rPr>
              <a:t>) given some unknown parameter vector </a:t>
            </a:r>
            <a:r>
              <a:rPr lang="el-GR" dirty="0">
                <a:solidFill>
                  <a:srgbClr val="0E0E0E"/>
                </a:solidFill>
                <a:effectLst/>
                <a:latin typeface=".SF NS"/>
              </a:rPr>
              <a:t>θ </a:t>
            </a:r>
            <a:r>
              <a:rPr lang="en-US" dirty="0">
                <a:solidFill>
                  <a:srgbClr val="0E0E0E"/>
                </a:solidFill>
                <a:effectLst/>
                <a:latin typeface=".SF NS"/>
              </a:rPr>
              <a:t>with distribution P(</a:t>
            </a:r>
            <a:r>
              <a:rPr lang="el-GR" dirty="0">
                <a:solidFill>
                  <a:srgbClr val="0E0E0E"/>
                </a:solidFill>
                <a:effectLst/>
                <a:latin typeface=".SF NS"/>
              </a:rPr>
              <a:t>θ).</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12</a:t>
            </a:fld>
            <a:endParaRPr lang="en-US"/>
          </a:p>
        </p:txBody>
      </p:sp>
    </p:spTree>
    <p:extLst>
      <p:ext uri="{BB962C8B-B14F-4D97-AF65-F5344CB8AC3E}">
        <p14:creationId xmlns:p14="http://schemas.microsoft.com/office/powerpoint/2010/main" val="1159871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Bayesian statistics heavily relies on priors, which can be subjective. These priors can be based on expert opinion, idealizations, or even guesses. However, with more observations, the estimates for features of a probability distribution will improve. Essentially, more data leads to better answers.</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13</a:t>
            </a:fld>
            <a:endParaRPr lang="en-US"/>
          </a:p>
        </p:txBody>
      </p:sp>
    </p:spTree>
    <p:extLst>
      <p:ext uri="{BB962C8B-B14F-4D97-AF65-F5344CB8AC3E}">
        <p14:creationId xmlns:p14="http://schemas.microsoft.com/office/powerpoint/2010/main" val="1075338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our next lesson, we will discuss the computational requirements for Bayesian inference in more detail. </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14</a:t>
            </a:fld>
            <a:endParaRPr lang="en-US"/>
          </a:p>
        </p:txBody>
      </p:sp>
    </p:spTree>
    <p:extLst>
      <p:ext uri="{BB962C8B-B14F-4D97-AF65-F5344CB8AC3E}">
        <p14:creationId xmlns:p14="http://schemas.microsoft.com/office/powerpoint/2010/main" val="3808241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Today, we will delve into the fundamentals of Bayesian inference. </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2</a:t>
            </a:fld>
            <a:endParaRPr lang="en-US"/>
          </a:p>
        </p:txBody>
      </p:sp>
    </p:spTree>
    <p:extLst>
      <p:ext uri="{BB962C8B-B14F-4D97-AF65-F5344CB8AC3E}">
        <p14:creationId xmlns:p14="http://schemas.microsoft.com/office/powerpoint/2010/main" val="3359206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our last session, we reviewed conditional probabilities and Bayes’ Rule. We also covered important terminology such as prior probability, posterior probability, likelihood, and marginal probability.</a:t>
            </a:r>
          </a:p>
          <a:p>
            <a:endParaRPr lang="en-US" dirty="0"/>
          </a:p>
          <a:p>
            <a:r>
              <a:rPr lang="en-US" dirty="0"/>
              <a:t>We saw how we can use Bayes’ rule to update our beliefs in the face of evidence</a:t>
            </a:r>
          </a:p>
        </p:txBody>
      </p:sp>
      <p:sp>
        <p:nvSpPr>
          <p:cNvPr id="4" name="Slide Number Placeholder 3"/>
          <p:cNvSpPr>
            <a:spLocks noGrp="1"/>
          </p:cNvSpPr>
          <p:nvPr>
            <p:ph type="sldNum" sz="quarter" idx="5"/>
          </p:nvPr>
        </p:nvSpPr>
        <p:spPr/>
        <p:txBody>
          <a:bodyPr/>
          <a:lstStyle/>
          <a:p>
            <a:fld id="{494CFF9A-691A-944F-9DAA-2FFA65ACC938}" type="slidenum">
              <a:rPr lang="en-US" smtClean="0"/>
              <a:t>3</a:t>
            </a:fld>
            <a:endParaRPr lang="en-US"/>
          </a:p>
        </p:txBody>
      </p:sp>
    </p:spTree>
    <p:extLst>
      <p:ext uri="{BB962C8B-B14F-4D97-AF65-F5344CB8AC3E}">
        <p14:creationId xmlns:p14="http://schemas.microsoft.com/office/powerpoint/2010/main" val="3759475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dive into the material, we had a question from the last lesson’s practice assessment. I’d like to walk through the solution here. I won’t generally do this, but because Module 1 is so fundamental, I would like to do that here. </a:t>
            </a:r>
          </a:p>
          <a:p>
            <a:endParaRPr lang="en-US" dirty="0"/>
          </a:p>
          <a:p>
            <a:r>
              <a:rPr lang="en-US" dirty="0">
                <a:solidFill>
                  <a:srgbClr val="0E0E0E"/>
                </a:solidFill>
                <a:effectLst/>
                <a:latin typeface=".SF NS"/>
              </a:rPr>
              <a:t>Suppose you want to determine if a coin is fair, with an initial belief that it is fair with a probability of 0.66. After flipping the coin 5 times and getting heads each time, how would you use Bayes’ Rule to estimate the probability that the coin is fair given this data?”</a:t>
            </a:r>
          </a:p>
        </p:txBody>
      </p:sp>
      <p:sp>
        <p:nvSpPr>
          <p:cNvPr id="4" name="Slide Number Placeholder 3"/>
          <p:cNvSpPr>
            <a:spLocks noGrp="1"/>
          </p:cNvSpPr>
          <p:nvPr>
            <p:ph type="sldNum" sz="quarter" idx="5"/>
          </p:nvPr>
        </p:nvSpPr>
        <p:spPr/>
        <p:txBody>
          <a:bodyPr/>
          <a:lstStyle/>
          <a:p>
            <a:fld id="{494CFF9A-691A-944F-9DAA-2FFA65ACC938}" type="slidenum">
              <a:rPr lang="en-US" smtClean="0"/>
              <a:t>4</a:t>
            </a:fld>
            <a:endParaRPr lang="en-US"/>
          </a:p>
        </p:txBody>
      </p:sp>
    </p:spTree>
    <p:extLst>
      <p:ext uri="{BB962C8B-B14F-4D97-AF65-F5344CB8AC3E}">
        <p14:creationId xmlns:p14="http://schemas.microsoft.com/office/powerpoint/2010/main" val="374514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5</a:t>
            </a:fld>
            <a:endParaRPr lang="en-US"/>
          </a:p>
        </p:txBody>
      </p:sp>
    </p:spTree>
    <p:extLst>
      <p:ext uri="{BB962C8B-B14F-4D97-AF65-F5344CB8AC3E}">
        <p14:creationId xmlns:p14="http://schemas.microsoft.com/office/powerpoint/2010/main" val="1131007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This lesson’s objectives are to understand and apply the three steps of Bayesian data analysis: specifying a prior probability distribution, observing data, and updating the prior distribution with the observed data.</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6</a:t>
            </a:fld>
            <a:endParaRPr lang="en-US"/>
          </a:p>
        </p:txBody>
      </p:sp>
    </p:spTree>
    <p:extLst>
      <p:ext uri="{BB962C8B-B14F-4D97-AF65-F5344CB8AC3E}">
        <p14:creationId xmlns:p14="http://schemas.microsoft.com/office/powerpoint/2010/main" val="1515583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Bayesian inference involves fitting a probability model to a set of data using Bayes’ Rule. This model is the deliverable of Bayesian analysis, with applications in fields such as science, engineering, medicine, sports, and law.</a:t>
            </a:r>
          </a:p>
        </p:txBody>
      </p:sp>
      <p:sp>
        <p:nvSpPr>
          <p:cNvPr id="4" name="Slide Number Placeholder 3"/>
          <p:cNvSpPr>
            <a:spLocks noGrp="1"/>
          </p:cNvSpPr>
          <p:nvPr>
            <p:ph type="sldNum" sz="quarter" idx="5"/>
          </p:nvPr>
        </p:nvSpPr>
        <p:spPr/>
        <p:txBody>
          <a:bodyPr/>
          <a:lstStyle/>
          <a:p>
            <a:fld id="{494CFF9A-691A-944F-9DAA-2FFA65ACC938}" type="slidenum">
              <a:rPr lang="en-US" smtClean="0"/>
              <a:t>7</a:t>
            </a:fld>
            <a:endParaRPr lang="en-US"/>
          </a:p>
        </p:txBody>
      </p:sp>
    </p:spTree>
    <p:extLst>
      <p:ext uri="{BB962C8B-B14F-4D97-AF65-F5344CB8AC3E}">
        <p14:creationId xmlns:p14="http://schemas.microsoft.com/office/powerpoint/2010/main" val="2486038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There are three key steps in Bayesian data analysis.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First, set up a full probability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which includes a joint probability distribution.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It should be based on knowledge about the process.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 Second, condition on the observed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 to calculate the posterior distribution using Bayes’ Rule.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Third, evaluate and interpret the model. What conclusions can we draw from the posterior distribution?</a:t>
            </a:r>
          </a:p>
          <a:p>
            <a:endParaRPr lang="en-US" dirty="0"/>
          </a:p>
        </p:txBody>
      </p:sp>
      <p:sp>
        <p:nvSpPr>
          <p:cNvPr id="4" name="Slide Number Placeholder 3"/>
          <p:cNvSpPr>
            <a:spLocks noGrp="1"/>
          </p:cNvSpPr>
          <p:nvPr>
            <p:ph type="sldNum" sz="quarter" idx="5"/>
          </p:nvPr>
        </p:nvSpPr>
        <p:spPr/>
        <p:txBody>
          <a:bodyPr/>
          <a:lstStyle/>
          <a:p>
            <a:fld id="{494CFF9A-691A-944F-9DAA-2FFA65ACC938}" type="slidenum">
              <a:rPr lang="en-US" smtClean="0"/>
              <a:t>8</a:t>
            </a:fld>
            <a:endParaRPr lang="en-US"/>
          </a:p>
        </p:txBody>
      </p:sp>
    </p:spTree>
    <p:extLst>
      <p:ext uri="{BB962C8B-B14F-4D97-AF65-F5344CB8AC3E}">
        <p14:creationId xmlns:p14="http://schemas.microsoft.com/office/powerpoint/2010/main" val="292501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In Bayesian inference, </a:t>
            </a:r>
          </a:p>
          <a:p>
            <a:r>
              <a:rPr lang="el-GR" dirty="0">
                <a:solidFill>
                  <a:srgbClr val="0E0E0E"/>
                </a:solidFill>
                <a:effectLst/>
                <a:latin typeface=".SF NS"/>
              </a:rPr>
              <a:t>θ </a:t>
            </a:r>
            <a:r>
              <a:rPr lang="en-US" dirty="0">
                <a:solidFill>
                  <a:srgbClr val="0E0E0E"/>
                </a:solidFill>
                <a:effectLst/>
                <a:latin typeface=".SF NS"/>
              </a:rPr>
              <a:t>represents population parameters, which can be scalars or vectors, </a:t>
            </a:r>
          </a:p>
          <a:p>
            <a:r>
              <a:rPr lang="en-US" dirty="0">
                <a:solidFill>
                  <a:srgbClr val="0E0E0E"/>
                </a:solidFill>
                <a:effectLst/>
                <a:latin typeface=".SF NS"/>
              </a:rPr>
              <a:t>such as intercepts and coefficients. </a:t>
            </a:r>
          </a:p>
          <a:p>
            <a:endParaRPr lang="en-US" dirty="0">
              <a:solidFill>
                <a:srgbClr val="0E0E0E"/>
              </a:solidFill>
              <a:effectLst/>
              <a:latin typeface=".SF NS"/>
            </a:endParaRPr>
          </a:p>
          <a:p>
            <a:r>
              <a:rPr lang="en-US" dirty="0">
                <a:solidFill>
                  <a:srgbClr val="0E0E0E"/>
                </a:solidFill>
                <a:effectLst/>
                <a:latin typeface=".SF NS"/>
              </a:rPr>
              <a:t>Y denotes observed data, with Y1, Y2, …, Yn representing n observations. </a:t>
            </a:r>
          </a:p>
          <a:p>
            <a:endParaRPr lang="en-US" dirty="0">
              <a:solidFill>
                <a:srgbClr val="0E0E0E"/>
              </a:solidFill>
              <a:effectLst/>
              <a:latin typeface=".SF NS"/>
            </a:endParaRPr>
          </a:p>
          <a:p>
            <a:r>
              <a:rPr lang="en-US" dirty="0">
                <a:solidFill>
                  <a:srgbClr val="0E0E0E"/>
                </a:solidFill>
                <a:effectLst/>
                <a:latin typeface=".SF NS"/>
              </a:rPr>
              <a:t>Y-hat denotes unknown but potentially observable data.</a:t>
            </a:r>
          </a:p>
          <a:p>
            <a:endParaRPr lang="en-US" dirty="0">
              <a:solidFill>
                <a:srgbClr val="0E0E0E"/>
              </a:solidFill>
              <a:effectLst/>
              <a:latin typeface=".SF NS"/>
            </a:endParaRPr>
          </a:p>
          <a:p>
            <a:r>
              <a:rPr lang="en-US" dirty="0">
                <a:solidFill>
                  <a:srgbClr val="0E0E0E"/>
                </a:solidFill>
                <a:effectLst/>
                <a:latin typeface=".SF NS"/>
              </a:rPr>
              <a:t>X sometimes denotes explanatory variables, also known as covariates.</a:t>
            </a:r>
          </a:p>
        </p:txBody>
      </p:sp>
      <p:sp>
        <p:nvSpPr>
          <p:cNvPr id="4" name="Slide Number Placeholder 3"/>
          <p:cNvSpPr>
            <a:spLocks noGrp="1"/>
          </p:cNvSpPr>
          <p:nvPr>
            <p:ph type="sldNum" sz="quarter" idx="5"/>
          </p:nvPr>
        </p:nvSpPr>
        <p:spPr/>
        <p:txBody>
          <a:bodyPr/>
          <a:lstStyle/>
          <a:p>
            <a:fld id="{494CFF9A-691A-944F-9DAA-2FFA65ACC938}" type="slidenum">
              <a:rPr lang="en-US" smtClean="0"/>
              <a:t>9</a:t>
            </a:fld>
            <a:endParaRPr lang="en-US"/>
          </a:p>
        </p:txBody>
      </p:sp>
    </p:spTree>
    <p:extLst>
      <p:ext uri="{BB962C8B-B14F-4D97-AF65-F5344CB8AC3E}">
        <p14:creationId xmlns:p14="http://schemas.microsoft.com/office/powerpoint/2010/main" val="635525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A486D6-E442-077A-EEB3-88D208F2FC4C}"/>
              </a:ext>
            </a:extLst>
          </p:cNvPr>
          <p:cNvSpPr/>
          <p:nvPr/>
        </p:nvSpPr>
        <p:spPr>
          <a:xfrm>
            <a:off x="2657477" y="1943101"/>
            <a:ext cx="12973050" cy="4730750"/>
          </a:xfrm>
          <a:prstGeom prst="rect">
            <a:avLst/>
          </a:prstGeom>
          <a:noFill/>
          <a:ln w="12700" cap="flat" cmpd="sng">
            <a:solidFill>
              <a:schemeClr val="bg1"/>
            </a:solidFill>
            <a:prstDash val="solid"/>
          </a:ln>
          <a:effectLst>
            <a:outerShdw blurRad="63500" sx="100500" sy="100500" algn="ctr" rotWithShape="0">
              <a:prstClr val="black">
                <a:alpha val="50000"/>
              </a:prstClr>
            </a:outerShdw>
          </a:effectLst>
        </p:spPr>
        <p:txBody>
          <a:bodyPr>
            <a:normAutofit/>
          </a:bodyPr>
          <a:lstStyle/>
          <a:p>
            <a:pPr defTabSz="1828800" fontAlgn="auto">
              <a:spcBef>
                <a:spcPts val="4000"/>
              </a:spcBef>
              <a:spcAft>
                <a:spcPts val="0"/>
              </a:spcAft>
              <a:buClr>
                <a:schemeClr val="accent1">
                  <a:lumMod val="60000"/>
                  <a:lumOff val="40000"/>
                </a:schemeClr>
              </a:buClr>
              <a:buSzPct val="110000"/>
              <a:buFont typeface="Wingdings 2" pitchFamily="18" charset="2"/>
              <a:buNone/>
              <a:defRPr/>
            </a:pPr>
            <a:endParaRPr sz="6400">
              <a:solidFill>
                <a:schemeClr val="tx1">
                  <a:lumMod val="65000"/>
                  <a:lumOff val="35000"/>
                </a:schemeClr>
              </a:solidFill>
              <a:latin typeface="+mn-lt"/>
              <a:ea typeface="+mn-ea"/>
            </a:endParaRPr>
          </a:p>
        </p:txBody>
      </p:sp>
      <p:sp>
        <p:nvSpPr>
          <p:cNvPr id="2" name="Title 1"/>
          <p:cNvSpPr>
            <a:spLocks noGrp="1"/>
          </p:cNvSpPr>
          <p:nvPr>
            <p:ph type="ctrTitle"/>
          </p:nvPr>
        </p:nvSpPr>
        <p:spPr>
          <a:xfrm>
            <a:off x="2645842" y="2286000"/>
            <a:ext cx="12996316" cy="2587300"/>
          </a:xfrm>
        </p:spPr>
        <p:txBody>
          <a:bodyPr lIns="182880" rIns="182880" rtlCol="0">
            <a:noAutofit/>
          </a:bodyPr>
          <a:lstStyle>
            <a:lvl1pPr marL="0" indent="0" algn="ctr" defTabSz="1828800" rtl="0" eaLnBrk="1" latinLnBrk="0" hangingPunct="1">
              <a:spcBef>
                <a:spcPct val="0"/>
              </a:spcBef>
              <a:buClr>
                <a:schemeClr val="accent1">
                  <a:lumMod val="60000"/>
                  <a:lumOff val="40000"/>
                </a:schemeClr>
              </a:buClr>
              <a:buSzPct val="110000"/>
              <a:buFont typeface="Wingdings 2" pitchFamily="18" charset="2"/>
              <a:buNone/>
              <a:defRPr sz="7200" b="1" kern="1200">
                <a:solidFill>
                  <a:schemeClr val="accent1"/>
                </a:solidFill>
                <a:latin typeface="+mj-lt"/>
                <a:ea typeface="+mj-ea"/>
                <a:cs typeface="+mj-cs"/>
              </a:defRPr>
            </a:lvl1pPr>
          </a:lstStyle>
          <a:p>
            <a:r>
              <a:rPr lang="en-US"/>
              <a:t>Click to edit Master title style</a:t>
            </a:r>
            <a:endParaRPr/>
          </a:p>
        </p:txBody>
      </p:sp>
      <p:sp>
        <p:nvSpPr>
          <p:cNvPr id="3" name="Subtitle 2"/>
          <p:cNvSpPr>
            <a:spLocks noGrp="1"/>
          </p:cNvSpPr>
          <p:nvPr>
            <p:ph type="subTitle" idx="1"/>
          </p:nvPr>
        </p:nvSpPr>
        <p:spPr>
          <a:xfrm>
            <a:off x="2645845" y="4948519"/>
            <a:ext cx="12996318" cy="1374962"/>
          </a:xfrm>
        </p:spPr>
        <p:txBody>
          <a:bodyPr rtlCol="0">
            <a:normAutofit/>
          </a:bodyPr>
          <a:lstStyle>
            <a:lvl1pPr marL="0" indent="0" algn="ctr" defTabSz="1828800" rtl="0" eaLnBrk="1" latinLnBrk="0" hangingPunct="1">
              <a:spcBef>
                <a:spcPts val="600"/>
              </a:spcBef>
              <a:buClr>
                <a:schemeClr val="accent1">
                  <a:lumMod val="60000"/>
                  <a:lumOff val="40000"/>
                </a:schemeClr>
              </a:buClr>
              <a:buSzPct val="110000"/>
              <a:buFont typeface="Wingdings 2" pitchFamily="18" charset="2"/>
              <a:buNone/>
              <a:defRPr sz="3600" kern="1200">
                <a:solidFill>
                  <a:schemeClr val="tx1"/>
                </a:solidFill>
                <a:latin typeface="+mn-lt"/>
                <a:ea typeface="+mn-ea"/>
                <a:cs typeface="+mn-cs"/>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dirty="0"/>
              <a:t>Click to edit Master subtitle style</a:t>
            </a:r>
            <a:endParaRPr dirty="0"/>
          </a:p>
        </p:txBody>
      </p:sp>
    </p:spTree>
    <p:extLst>
      <p:ext uri="{BB962C8B-B14F-4D97-AF65-F5344CB8AC3E}">
        <p14:creationId xmlns:p14="http://schemas.microsoft.com/office/powerpoint/2010/main" val="166748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8550" y="161365"/>
            <a:ext cx="16084552" cy="1551434"/>
          </a:xfrm>
        </p:spPr>
        <p:txBody>
          <a:bodyPr/>
          <a:lstStyle>
            <a:lvl1pPr>
              <a:defRPr sz="5600" b="1"/>
            </a:lvl1pPr>
          </a:lstStyle>
          <a:p>
            <a:r>
              <a:rPr lang="en-US"/>
              <a:t>Click to edit Master title style</a:t>
            </a:r>
            <a:endParaRPr/>
          </a:p>
        </p:txBody>
      </p:sp>
      <p:sp>
        <p:nvSpPr>
          <p:cNvPr id="3" name="Content Placeholder 2"/>
          <p:cNvSpPr>
            <a:spLocks noGrp="1"/>
          </p:cNvSpPr>
          <p:nvPr>
            <p:ph idx="1"/>
          </p:nvPr>
        </p:nvSpPr>
        <p:spPr>
          <a:xfrm>
            <a:off x="1098550" y="2050699"/>
            <a:ext cx="16084552" cy="6888006"/>
          </a:xfrm>
        </p:spPr>
        <p:txBody>
          <a:bodyPr/>
          <a:lstStyle>
            <a:lvl1pPr>
              <a:defRPr sz="4000"/>
            </a:lvl1pPr>
            <a:lvl2pPr>
              <a:defRPr sz="3600"/>
            </a:lvl2pPr>
            <a:lvl3pPr>
              <a:defRPr sz="3200"/>
            </a:lvl3pPr>
            <a:lvl4pPr>
              <a:defRPr sz="28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2602593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98550" y="2085698"/>
            <a:ext cx="7680960" cy="6515100"/>
          </a:xfrm>
        </p:spPr>
        <p:txBody>
          <a:bodyPr>
            <a:normAutofit/>
          </a:bodyPr>
          <a:lstStyle>
            <a:lvl1pPr>
              <a:spcBef>
                <a:spcPts val="3200"/>
              </a:spcBef>
              <a:defRPr sz="4000"/>
            </a:lvl1pPr>
            <a:lvl2pPr>
              <a:defRPr sz="3600"/>
            </a:lvl2pPr>
            <a:lvl3pPr>
              <a:defRPr sz="3200"/>
            </a:lvl3pPr>
            <a:lvl4pPr>
              <a:defRPr sz="2800"/>
            </a:lvl4pPr>
            <a:lvl5pPr>
              <a:defRPr sz="2400"/>
            </a:lvl5pPr>
            <a:lvl6pPr>
              <a:defRPr sz="3600"/>
            </a:lvl6pPr>
            <a:lvl7pPr>
              <a:defRPr sz="3600"/>
            </a:lvl7pPr>
            <a:lvl8pPr>
              <a:defRPr sz="3600"/>
            </a:lvl8pPr>
            <a:lvl9pPr>
              <a:defRPr sz="3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Content Placeholder 3"/>
          <p:cNvSpPr>
            <a:spLocks noGrp="1"/>
          </p:cNvSpPr>
          <p:nvPr>
            <p:ph sz="half" idx="2"/>
          </p:nvPr>
        </p:nvSpPr>
        <p:spPr>
          <a:xfrm>
            <a:off x="9502142" y="2085698"/>
            <a:ext cx="7680960" cy="6515100"/>
          </a:xfrm>
        </p:spPr>
        <p:txBody>
          <a:bodyPr>
            <a:normAutofit/>
          </a:bodyPr>
          <a:lstStyle>
            <a:lvl1pPr>
              <a:spcBef>
                <a:spcPts val="3200"/>
              </a:spcBef>
              <a:defRPr sz="4000"/>
            </a:lvl1pPr>
            <a:lvl2pPr>
              <a:defRPr sz="3600"/>
            </a:lvl2pPr>
            <a:lvl3pPr>
              <a:defRPr sz="3200"/>
            </a:lvl3pPr>
            <a:lvl4pPr>
              <a:defRPr sz="2800"/>
            </a:lvl4pPr>
            <a:lvl5pPr>
              <a:defRPr sz="2400"/>
            </a:lvl5pPr>
            <a:lvl6pPr>
              <a:defRPr sz="3600"/>
            </a:lvl6pPr>
            <a:lvl7pPr>
              <a:defRPr sz="3600"/>
            </a:lvl7pPr>
            <a:lvl8pPr>
              <a:defRPr sz="3600"/>
            </a:lvl8pPr>
            <a:lvl9pPr>
              <a:defRPr sz="3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itle 1"/>
          <p:cNvSpPr>
            <a:spLocks noGrp="1"/>
          </p:cNvSpPr>
          <p:nvPr>
            <p:ph type="title"/>
          </p:nvPr>
        </p:nvSpPr>
        <p:spPr>
          <a:xfrm>
            <a:off x="1098550" y="161365"/>
            <a:ext cx="16084552" cy="1551434"/>
          </a:xfrm>
        </p:spPr>
        <p:txBody>
          <a:bodyPr/>
          <a:lstStyle>
            <a:lvl1pPr>
              <a:defRPr sz="5600" b="1"/>
            </a:lvl1pPr>
          </a:lstStyle>
          <a:p>
            <a:r>
              <a:rPr lang="en-US"/>
              <a:t>Click to edit Master title style</a:t>
            </a:r>
            <a:endParaRPr/>
          </a:p>
        </p:txBody>
      </p:sp>
    </p:spTree>
    <p:extLst>
      <p:ext uri="{BB962C8B-B14F-4D97-AF65-F5344CB8AC3E}">
        <p14:creationId xmlns:p14="http://schemas.microsoft.com/office/powerpoint/2010/main" val="5561141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82098A7-74DB-47EC-8637-CFD1F5FF8EA6}"/>
              </a:ext>
            </a:extLst>
          </p:cNvPr>
          <p:cNvSpPr>
            <a:spLocks noGrp="1"/>
          </p:cNvSpPr>
          <p:nvPr>
            <p:ph type="title"/>
          </p:nvPr>
        </p:nvSpPr>
        <p:spPr bwMode="auto">
          <a:xfrm>
            <a:off x="1098551" y="161926"/>
            <a:ext cx="16084550" cy="2003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A30E7C49-5D51-22BD-9218-005012D508B4}"/>
              </a:ext>
            </a:extLst>
          </p:cNvPr>
          <p:cNvSpPr>
            <a:spLocks noGrp="1"/>
          </p:cNvSpPr>
          <p:nvPr>
            <p:ph type="body" idx="1"/>
          </p:nvPr>
        </p:nvSpPr>
        <p:spPr bwMode="auto">
          <a:xfrm>
            <a:off x="1098551" y="2400300"/>
            <a:ext cx="16084550" cy="651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5" descr="ILTECH_wht_horiz.png">
            <a:extLst>
              <a:ext uri="{FF2B5EF4-FFF2-40B4-BE49-F238E27FC236}">
                <a16:creationId xmlns:a16="http://schemas.microsoft.com/office/drawing/2014/main" id="{42D74730-BBC2-6B47-9AEF-9E8FDE440A0D}"/>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4189076" y="9185276"/>
            <a:ext cx="35560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76" r:id="rId1"/>
    <p:sldLayoutId id="2147483674" r:id="rId2"/>
    <p:sldLayoutId id="2147483675" r:id="rId3"/>
  </p:sldLayoutIdLst>
  <p:txStyles>
    <p:titleStyle>
      <a:lvl1pPr algn="ctr" rtl="0" fontAlgn="base">
        <a:spcBef>
          <a:spcPct val="0"/>
        </a:spcBef>
        <a:spcAft>
          <a:spcPct val="0"/>
        </a:spcAft>
        <a:defRPr sz="5600" b="1" kern="1200">
          <a:solidFill>
            <a:schemeClr val="accent1"/>
          </a:solidFill>
          <a:latin typeface="+mj-lt"/>
          <a:ea typeface="ＭＳ Ｐゴシック" panose="020B0600070205080204" pitchFamily="34" charset="-128"/>
          <a:cs typeface="+mj-cs"/>
        </a:defRPr>
      </a:lvl1pPr>
      <a:lvl2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2pPr>
      <a:lvl3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3pPr>
      <a:lvl4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4pPr>
      <a:lvl5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5pPr>
      <a:lvl6pPr marL="9144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6pPr>
      <a:lvl7pPr marL="18288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7pPr>
      <a:lvl8pPr marL="27432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8pPr>
      <a:lvl9pPr marL="36576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9pPr>
    </p:titleStyle>
    <p:bodyStyle>
      <a:lvl1pPr marL="698500" indent="-698500" algn="l" rtl="0" fontAlgn="base">
        <a:spcBef>
          <a:spcPts val="4000"/>
        </a:spcBef>
        <a:spcAft>
          <a:spcPct val="0"/>
        </a:spcAft>
        <a:buClr>
          <a:schemeClr val="accent2"/>
        </a:buClr>
        <a:buSzPct val="100000"/>
        <a:buFont typeface="Wingdings 2" pitchFamily="2" charset="2"/>
        <a:buChar char=""/>
        <a:defRPr sz="4800" kern="1200">
          <a:solidFill>
            <a:schemeClr val="tx1"/>
          </a:solidFill>
          <a:latin typeface="+mn-lt"/>
          <a:ea typeface="ＭＳ Ｐゴシック" panose="020B0600070205080204" pitchFamily="34" charset="-128"/>
          <a:cs typeface="+mn-cs"/>
        </a:defRPr>
      </a:lvl1pPr>
      <a:lvl2pPr marL="1371600" indent="-673100" algn="l" rtl="0" fontAlgn="base">
        <a:spcBef>
          <a:spcPts val="1200"/>
        </a:spcBef>
        <a:spcAft>
          <a:spcPct val="0"/>
        </a:spcAft>
        <a:buClr>
          <a:srgbClr val="808080"/>
        </a:buClr>
        <a:buSzPct val="100000"/>
        <a:buFont typeface="Wingdings 2" pitchFamily="2" charset="2"/>
        <a:buChar char=""/>
        <a:defRPr sz="4400" kern="1200">
          <a:solidFill>
            <a:schemeClr val="tx1"/>
          </a:solidFill>
          <a:latin typeface="+mn-lt"/>
          <a:ea typeface="ＭＳ Ｐゴシック" panose="020B0600070205080204" pitchFamily="34" charset="-128"/>
          <a:cs typeface="+mn-cs"/>
        </a:defRPr>
      </a:lvl2pPr>
      <a:lvl3pPr marL="1936750" indent="-565150" algn="l" rtl="0" fontAlgn="base">
        <a:spcBef>
          <a:spcPts val="1200"/>
        </a:spcBef>
        <a:spcAft>
          <a:spcPct val="0"/>
        </a:spcAft>
        <a:buClr>
          <a:srgbClr val="969696"/>
        </a:buClr>
        <a:buSzPct val="100000"/>
        <a:buFont typeface="Wingdings 2" pitchFamily="2" charset="2"/>
        <a:buChar char=""/>
        <a:defRPr sz="4000" kern="1200">
          <a:solidFill>
            <a:schemeClr val="tx1"/>
          </a:solidFill>
          <a:latin typeface="+mn-lt"/>
          <a:ea typeface="ＭＳ Ｐゴシック" panose="020B0600070205080204" pitchFamily="34" charset="-128"/>
          <a:cs typeface="+mn-cs"/>
        </a:defRPr>
      </a:lvl3pPr>
      <a:lvl4pPr marL="2527300" indent="-590550" algn="l" rtl="0" fontAlgn="base">
        <a:spcBef>
          <a:spcPts val="1200"/>
        </a:spcBef>
        <a:spcAft>
          <a:spcPct val="0"/>
        </a:spcAft>
        <a:buClr>
          <a:srgbClr val="F8BC65"/>
        </a:buClr>
        <a:buSzPct val="100000"/>
        <a:buFont typeface="Wingdings 2" pitchFamily="2" charset="2"/>
        <a:buChar char=""/>
        <a:defRPr kern="1200">
          <a:solidFill>
            <a:schemeClr val="tx1"/>
          </a:solidFill>
          <a:latin typeface="+mn-lt"/>
          <a:ea typeface="ＭＳ Ｐゴシック" panose="020B0600070205080204" pitchFamily="34" charset="-128"/>
          <a:cs typeface="+mn-cs"/>
        </a:defRPr>
      </a:lvl4pPr>
      <a:lvl5pPr marL="3092450" indent="-565150" algn="l" rtl="0" fontAlgn="base">
        <a:spcBef>
          <a:spcPts val="1200"/>
        </a:spcBef>
        <a:spcAft>
          <a:spcPct val="0"/>
        </a:spcAft>
        <a:buClr>
          <a:srgbClr val="FBD299"/>
        </a:buClr>
        <a:buSzPct val="100000"/>
        <a:buFont typeface="Wingdings 2" pitchFamily="2" charset="2"/>
        <a:buChar char=""/>
        <a:defRPr kern="1200">
          <a:solidFill>
            <a:schemeClr val="tx1"/>
          </a:solidFill>
          <a:latin typeface="+mn-lt"/>
          <a:ea typeface="ＭＳ Ｐゴシック" panose="020B0600070205080204" pitchFamily="34" charset="-128"/>
          <a:cs typeface="+mn-cs"/>
        </a:defRPr>
      </a:lvl5pPr>
      <a:lvl6pPr marL="3657600" indent="-565150" algn="l" defTabSz="1828800" rtl="0" eaLnBrk="1" latinLnBrk="0" hangingPunct="1">
        <a:spcBef>
          <a:spcPct val="20000"/>
        </a:spcBef>
        <a:buClr>
          <a:schemeClr val="accent2"/>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6pPr>
      <a:lvl7pPr marL="4235450" indent="-565150" algn="l" defTabSz="1828800" rtl="0" eaLnBrk="1" latinLnBrk="0" hangingPunct="1">
        <a:spcBef>
          <a:spcPct val="20000"/>
        </a:spcBef>
        <a:buClr>
          <a:schemeClr val="accent1">
            <a:lumMod val="60000"/>
            <a:lumOff val="40000"/>
          </a:schemeClr>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7pPr>
      <a:lvl8pPr marL="4797426" indent="-565150" algn="l" defTabSz="1828800" rtl="0" eaLnBrk="1" latinLnBrk="0" hangingPunct="1">
        <a:spcBef>
          <a:spcPct val="20000"/>
        </a:spcBef>
        <a:buClr>
          <a:schemeClr val="accent2"/>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8pPr>
      <a:lvl9pPr marL="5378450" indent="-565150" algn="l" defTabSz="1828800" rtl="0" eaLnBrk="1" latinLnBrk="0" hangingPunct="1">
        <a:spcBef>
          <a:spcPct val="20000"/>
        </a:spcBef>
        <a:buClr>
          <a:schemeClr val="accent1">
            <a:lumMod val="60000"/>
            <a:lumOff val="40000"/>
          </a:schemeClr>
        </a:buClr>
        <a:buSzPct val="110000"/>
        <a:buFont typeface="Wingdings 2" pitchFamily="18" charset="2"/>
        <a:buChar char=""/>
        <a:defRPr lang="en-US" sz="3600" kern="1200" dirty="0">
          <a:solidFill>
            <a:schemeClr val="tx1">
              <a:lumMod val="65000"/>
              <a:lumOff val="35000"/>
            </a:schemeClr>
          </a:solidFill>
          <a:latin typeface="+mn-lt"/>
          <a:ea typeface="+mn-ea"/>
          <a:cs typeface="+mn-cs"/>
        </a:defRPr>
      </a:lvl9pPr>
    </p:bodyStyle>
    <p:otherStyle>
      <a:defPPr>
        <a:defRPr/>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3D2C4-084C-C545-00AC-430EC19B6C87}"/>
              </a:ext>
            </a:extLst>
          </p:cNvPr>
          <p:cNvSpPr>
            <a:spLocks noGrp="1"/>
          </p:cNvSpPr>
          <p:nvPr>
            <p:ph type="ctrTitle"/>
          </p:nvPr>
        </p:nvSpPr>
        <p:spPr>
          <a:xfrm>
            <a:off x="2644777" y="2286001"/>
            <a:ext cx="12998450" cy="2587626"/>
          </a:xfrm>
        </p:spPr>
        <p:txBody>
          <a:bodyPr/>
          <a:lstStyle/>
          <a:p>
            <a:pPr fontAlgn="auto">
              <a:spcAft>
                <a:spcPts val="0"/>
              </a:spcAft>
              <a:defRPr/>
            </a:pPr>
            <a:br>
              <a:rPr lang="en-US" dirty="0"/>
            </a:br>
            <a:r>
              <a:rPr lang="en-US" dirty="0"/>
              <a:t>Bayesian Inference</a:t>
            </a:r>
          </a:p>
        </p:txBody>
      </p:sp>
      <p:sp>
        <p:nvSpPr>
          <p:cNvPr id="3" name="Subtitle 2">
            <a:extLst>
              <a:ext uri="{FF2B5EF4-FFF2-40B4-BE49-F238E27FC236}">
                <a16:creationId xmlns:a16="http://schemas.microsoft.com/office/drawing/2014/main" id="{1773A97B-06C2-BD5D-13DD-A14A00967D4E}"/>
              </a:ext>
            </a:extLst>
          </p:cNvPr>
          <p:cNvSpPr>
            <a:spLocks noGrp="1"/>
          </p:cNvSpPr>
          <p:nvPr>
            <p:ph type="subTitle" idx="1"/>
          </p:nvPr>
        </p:nvSpPr>
        <p:spPr>
          <a:xfrm>
            <a:off x="2644777" y="4949827"/>
            <a:ext cx="12998450" cy="1374774"/>
          </a:xfrm>
        </p:spPr>
        <p:txBody>
          <a:bodyPr/>
          <a:lstStyle/>
          <a:p>
            <a:pPr fontAlgn="auto">
              <a:spcAft>
                <a:spcPts val="0"/>
              </a:spcAft>
              <a:defRPr/>
            </a:pPr>
            <a:r>
              <a:rPr lang="en-US" dirty="0"/>
              <a:t>Module 1, Lesson 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rved lines forming a net">
            <a:extLst>
              <a:ext uri="{FF2B5EF4-FFF2-40B4-BE49-F238E27FC236}">
                <a16:creationId xmlns:a16="http://schemas.microsoft.com/office/drawing/2014/main" id="{5CEDEEC3-043A-6082-C0A4-B6B5F0E95254}"/>
              </a:ext>
            </a:extLst>
          </p:cNvPr>
          <p:cNvPicPr>
            <a:picLocks noChangeAspect="1"/>
          </p:cNvPicPr>
          <p:nvPr/>
        </p:nvPicPr>
        <p:blipFill>
          <a:blip r:embed="rId3"/>
          <a:srcRect l="11972" r="11972"/>
          <a:stretch/>
        </p:blipFill>
        <p:spPr>
          <a:xfrm>
            <a:off x="1098550" y="2085698"/>
            <a:ext cx="7680960" cy="6515100"/>
          </a:xfrm>
          <a:prstGeom prst="rect">
            <a:avLst/>
          </a:prstGeom>
          <a:noFill/>
        </p:spPr>
      </p:pic>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102BD2B8-31E5-4D3D-ED6C-D2039C8B92A7}"/>
                  </a:ext>
                </a:extLst>
              </p:cNvPr>
              <p:cNvSpPr>
                <a:spLocks noGrp="1"/>
              </p:cNvSpPr>
              <p:nvPr>
                <p:ph sz="half" idx="2"/>
              </p:nvPr>
            </p:nvSpPr>
            <p:spPr>
              <a:xfrm>
                <a:off x="9502142" y="2085698"/>
                <a:ext cx="7680960" cy="6515100"/>
              </a:xfrm>
            </p:spPr>
            <p:txBody>
              <a:bodyPr wrap="square" anchor="t">
                <a:normAutofit/>
              </a:bodyPr>
              <a:lstStyle/>
              <a:p>
                <a:r>
                  <a:rPr lang="en-US" dirty="0"/>
                  <a:t>We will use “distribution” and ”probability density function (pdf)” interchangeably. </a:t>
                </a:r>
              </a:p>
              <a:p>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oMath>
                </a14:m>
                <a:r>
                  <a:rPr lang="en-US" dirty="0"/>
                  <a:t> is a pdf. </a:t>
                </a:r>
              </a:p>
              <a:p>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a14:m>
                <a:r>
                  <a:rPr lang="en-US" dirty="0"/>
                  <a:t> is the marginal distribution of </a:t>
                </a:r>
                <a14:m>
                  <m:oMath xmlns:m="http://schemas.openxmlformats.org/officeDocument/2006/math">
                    <m:r>
                      <a:rPr lang="en-US" i="1">
                        <a:latin typeface="Cambria Math" panose="02040503050406030204" pitchFamily="18" charset="0"/>
                      </a:rPr>
                      <m:t>𝑥</m:t>
                    </m:r>
                  </m:oMath>
                </a14:m>
                <a:r>
                  <a:rPr lang="en-US" dirty="0"/>
                  <a:t>.</a:t>
                </a:r>
              </a:p>
              <a:p>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is the joint distribution.</a:t>
                </a:r>
              </a:p>
            </p:txBody>
          </p:sp>
        </mc:Choice>
        <mc:Fallback xmlns="">
          <p:sp>
            <p:nvSpPr>
              <p:cNvPr id="6" name="Content Placeholder 5">
                <a:extLst>
                  <a:ext uri="{FF2B5EF4-FFF2-40B4-BE49-F238E27FC236}">
                    <a16:creationId xmlns:a16="http://schemas.microsoft.com/office/drawing/2014/main" id="{102BD2B8-31E5-4D3D-ED6C-D2039C8B92A7}"/>
                  </a:ext>
                </a:extLst>
              </p:cNvPr>
              <p:cNvSpPr>
                <a:spLocks noGrp="1" noRot="1" noChangeAspect="1" noMove="1" noResize="1" noEditPoints="1" noAdjustHandles="1" noChangeArrowheads="1" noChangeShapeType="1" noTextEdit="1"/>
              </p:cNvSpPr>
              <p:nvPr>
                <p:ph sz="half" idx="2"/>
              </p:nvPr>
            </p:nvSpPr>
            <p:spPr>
              <a:xfrm>
                <a:off x="9502142" y="2085698"/>
                <a:ext cx="7680960" cy="6515100"/>
              </a:xfrm>
              <a:blipFill>
                <a:blip r:embed="rId4"/>
                <a:stretch>
                  <a:fillRect l="-2310" t="-1751" r="-660"/>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04FBD16C-DC53-06B5-6949-45603DD6349B}"/>
              </a:ext>
            </a:extLst>
          </p:cNvPr>
          <p:cNvSpPr>
            <a:spLocks noGrp="1"/>
          </p:cNvSpPr>
          <p:nvPr>
            <p:ph type="title"/>
          </p:nvPr>
        </p:nvSpPr>
        <p:spPr>
          <a:xfrm>
            <a:off x="1098550" y="161365"/>
            <a:ext cx="16084552" cy="1551434"/>
          </a:xfrm>
        </p:spPr>
        <p:txBody>
          <a:bodyPr wrap="square" anchor="b">
            <a:normAutofit/>
          </a:bodyPr>
          <a:lstStyle/>
          <a:p>
            <a:r>
              <a:rPr lang="en-US" dirty="0"/>
              <a:t>A Remark about Distributions</a:t>
            </a:r>
          </a:p>
        </p:txBody>
      </p:sp>
      <p:sp>
        <p:nvSpPr>
          <p:cNvPr id="7" name="TextBox 6">
            <a:extLst>
              <a:ext uri="{FF2B5EF4-FFF2-40B4-BE49-F238E27FC236}">
                <a16:creationId xmlns:a16="http://schemas.microsoft.com/office/drawing/2014/main" id="{1F190F39-8E84-6FDE-28F5-11893F641F8A}"/>
              </a:ext>
            </a:extLst>
          </p:cNvPr>
          <p:cNvSpPr txBox="1"/>
          <p:nvPr/>
        </p:nvSpPr>
        <p:spPr>
          <a:xfrm>
            <a:off x="1098550" y="8604365"/>
            <a:ext cx="3134191" cy="369332"/>
          </a:xfrm>
          <a:prstGeom prst="rect">
            <a:avLst/>
          </a:prstGeom>
          <a:noFill/>
        </p:spPr>
        <p:txBody>
          <a:bodyPr wrap="none" rtlCol="0">
            <a:spAutoFit/>
          </a:bodyPr>
          <a:lstStyle/>
          <a:p>
            <a:r>
              <a:rPr lang="en-US" dirty="0"/>
              <a:t>From Microsoft stock images</a:t>
            </a:r>
          </a:p>
        </p:txBody>
      </p:sp>
    </p:spTree>
    <p:extLst>
      <p:ext uri="{BB962C8B-B14F-4D97-AF65-F5344CB8AC3E}">
        <p14:creationId xmlns:p14="http://schemas.microsoft.com/office/powerpoint/2010/main" val="75718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2516-7E32-E33E-EC05-985F62D63EEB}"/>
              </a:ext>
            </a:extLst>
          </p:cNvPr>
          <p:cNvSpPr>
            <a:spLocks noGrp="1"/>
          </p:cNvSpPr>
          <p:nvPr>
            <p:ph type="title"/>
          </p:nvPr>
        </p:nvSpPr>
        <p:spPr>
          <a:xfrm>
            <a:off x="1101724" y="4367783"/>
            <a:ext cx="16084552" cy="1551434"/>
          </a:xfrm>
        </p:spPr>
        <p:txBody>
          <a:bodyPr/>
          <a:lstStyle/>
          <a:p>
            <a:r>
              <a:rPr lang="en-US" i="1" dirty="0"/>
              <a:t>(board examples inserted here)</a:t>
            </a:r>
          </a:p>
        </p:txBody>
      </p:sp>
    </p:spTree>
    <p:extLst>
      <p:ext uri="{BB962C8B-B14F-4D97-AF65-F5344CB8AC3E}">
        <p14:creationId xmlns:p14="http://schemas.microsoft.com/office/powerpoint/2010/main" val="2253250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57793F4-379F-97AF-6135-370D8EFA28CB}"/>
                  </a:ext>
                </a:extLst>
              </p:cNvPr>
              <p:cNvSpPr>
                <a:spLocks noGrp="1"/>
              </p:cNvSpPr>
              <p:nvPr>
                <p:ph sz="half" idx="1"/>
              </p:nvPr>
            </p:nvSpPr>
            <p:spPr>
              <a:xfrm>
                <a:off x="1098549" y="2085698"/>
                <a:ext cx="10190773" cy="6515100"/>
              </a:xfrm>
            </p:spPr>
            <p:txBody>
              <a:bodyPr wrap="square" anchor="t">
                <a:normAutofit/>
              </a:bodyPr>
              <a:lstStyle/>
              <a:p>
                <a:pPr>
                  <a:lnSpc>
                    <a:spcPct val="90000"/>
                  </a:lnSpc>
                </a:pPr>
                <a:r>
                  <a:rPr lang="en-US" sz="3400" dirty="0"/>
                  <a:t>Exchangeability means we can permute indexes of our dataset without issue. </a:t>
                </a:r>
              </a:p>
              <a:p>
                <a:pPr>
                  <a:lnSpc>
                    <a:spcPct val="90000"/>
                  </a:lnSpc>
                </a:pPr>
                <a:r>
                  <a:rPr lang="en-US" sz="3400" dirty="0"/>
                  <a:t>In other words, the indexes for observations aren’t meaningful to the problem: </a:t>
                </a:r>
                <a14:m>
                  <m:oMath xmlns:m="http://schemas.openxmlformats.org/officeDocument/2006/math">
                    <m:r>
                      <a:rPr lang="en-US" sz="3400" b="0" i="1" smtClean="0">
                        <a:latin typeface="Cambria Math" panose="02040503050406030204" pitchFamily="18" charset="0"/>
                      </a:rPr>
                      <m:t>𝑦</m:t>
                    </m:r>
                    <m:r>
                      <a:rPr lang="en-US" sz="3400" b="0" i="1" smtClean="0">
                        <a:latin typeface="Cambria Math" panose="02040503050406030204" pitchFamily="18" charset="0"/>
                      </a:rPr>
                      <m:t>=(</m:t>
                    </m:r>
                    <m:sSub>
                      <m:sSubPr>
                        <m:ctrlPr>
                          <a:rPr lang="en-US" sz="3400" b="0" i="1" smtClean="0">
                            <a:latin typeface="Cambria Math" panose="02040503050406030204" pitchFamily="18" charset="0"/>
                          </a:rPr>
                        </m:ctrlPr>
                      </m:sSubPr>
                      <m:e>
                        <m:r>
                          <a:rPr lang="en-US" sz="3400" b="0" i="1" smtClean="0">
                            <a:latin typeface="Cambria Math" panose="02040503050406030204" pitchFamily="18" charset="0"/>
                          </a:rPr>
                          <m:t>𝑦</m:t>
                        </m:r>
                      </m:e>
                      <m:sub>
                        <m:r>
                          <a:rPr lang="en-US" sz="3400" b="0" i="1" smtClean="0">
                            <a:latin typeface="Cambria Math" panose="02040503050406030204" pitchFamily="18" charset="0"/>
                          </a:rPr>
                          <m:t>0</m:t>
                        </m:r>
                      </m:sub>
                    </m:sSub>
                    <m:r>
                      <a:rPr lang="en-US" sz="3400" b="0" i="1" smtClean="0">
                        <a:latin typeface="Cambria Math" panose="02040503050406030204" pitchFamily="18" charset="0"/>
                      </a:rPr>
                      <m:t>,</m:t>
                    </m:r>
                    <m:sSub>
                      <m:sSubPr>
                        <m:ctrlPr>
                          <a:rPr lang="en-US" sz="3400" i="1">
                            <a:latin typeface="Cambria Math" panose="02040503050406030204" pitchFamily="18" charset="0"/>
                          </a:rPr>
                        </m:ctrlPr>
                      </m:sSubPr>
                      <m:e>
                        <m:r>
                          <a:rPr lang="en-US" sz="3400" i="1">
                            <a:latin typeface="Cambria Math" panose="02040503050406030204" pitchFamily="18" charset="0"/>
                          </a:rPr>
                          <m:t>𝑦</m:t>
                        </m:r>
                      </m:e>
                      <m:sub>
                        <m:r>
                          <a:rPr lang="en-US" sz="3400" b="0" i="1" smtClean="0">
                            <a:latin typeface="Cambria Math" panose="02040503050406030204" pitchFamily="18" charset="0"/>
                          </a:rPr>
                          <m:t>1</m:t>
                        </m:r>
                      </m:sub>
                    </m:sSub>
                    <m:r>
                      <a:rPr lang="en-US" sz="3400" b="0" i="1" smtClean="0">
                        <a:latin typeface="Cambria Math" panose="02040503050406030204" pitchFamily="18" charset="0"/>
                      </a:rPr>
                      <m:t>, …,</m:t>
                    </m:r>
                    <m:sSub>
                      <m:sSubPr>
                        <m:ctrlPr>
                          <a:rPr lang="en-US" sz="3400" i="1">
                            <a:latin typeface="Cambria Math" panose="02040503050406030204" pitchFamily="18" charset="0"/>
                          </a:rPr>
                        </m:ctrlPr>
                      </m:sSubPr>
                      <m:e>
                        <m:r>
                          <a:rPr lang="en-US" sz="3400" i="1">
                            <a:latin typeface="Cambria Math" panose="02040503050406030204" pitchFamily="18" charset="0"/>
                          </a:rPr>
                          <m:t>𝑦</m:t>
                        </m:r>
                      </m:e>
                      <m:sub>
                        <m:r>
                          <a:rPr lang="en-US" sz="3400" b="0" i="1" smtClean="0">
                            <a:latin typeface="Cambria Math" panose="02040503050406030204" pitchFamily="18" charset="0"/>
                          </a:rPr>
                          <m:t>𝑛</m:t>
                        </m:r>
                      </m:sub>
                    </m:sSub>
                    <m:r>
                      <a:rPr lang="en-US" sz="3400" b="0" i="1" smtClean="0">
                        <a:latin typeface="Cambria Math" panose="02040503050406030204" pitchFamily="18" charset="0"/>
                      </a:rPr>
                      <m:t>)′</m:t>
                    </m:r>
                  </m:oMath>
                </a14:m>
                <a:r>
                  <a:rPr lang="en-US" sz="3400" dirty="0"/>
                  <a:t>.</a:t>
                </a:r>
              </a:p>
              <a:p>
                <a:pPr>
                  <a:lnSpc>
                    <a:spcPct val="90000"/>
                  </a:lnSpc>
                </a:pPr>
                <a:r>
                  <a:rPr lang="en-US" sz="3400" dirty="0"/>
                  <a:t>We commonly model data from an exchangeable distribution </a:t>
                </a:r>
                <a:r>
                  <a:rPr lang="en-US" sz="3400" dirty="0">
                    <a:highlight>
                      <a:srgbClr val="FFFF00"/>
                    </a:highlight>
                  </a:rPr>
                  <a:t>as independently and identically distributed (</a:t>
                </a:r>
                <a:r>
                  <a:rPr lang="en-US" sz="3400" dirty="0" err="1">
                    <a:highlight>
                      <a:srgbClr val="FFFF00"/>
                    </a:highlight>
                  </a:rPr>
                  <a:t>i.i.d.</a:t>
                </a:r>
                <a:r>
                  <a:rPr lang="en-US" sz="3400" dirty="0">
                    <a:highlight>
                      <a:srgbClr val="FFFF00"/>
                    </a:highlight>
                  </a:rPr>
                  <a:t>) </a:t>
                </a:r>
                <a:r>
                  <a:rPr lang="en-US" sz="3400" dirty="0"/>
                  <a:t>given some unknown parameter vector </a:t>
                </a:r>
                <a14:m>
                  <m:oMath xmlns:m="http://schemas.openxmlformats.org/officeDocument/2006/math">
                    <m:r>
                      <a:rPr lang="en-US" sz="3400" i="1" smtClean="0">
                        <a:latin typeface="Cambria Math" panose="02040503050406030204" pitchFamily="18" charset="0"/>
                      </a:rPr>
                      <m:t>𝜃</m:t>
                    </m:r>
                  </m:oMath>
                </a14:m>
                <a:r>
                  <a:rPr lang="el-GR" sz="3400" dirty="0"/>
                  <a:t> </a:t>
                </a:r>
                <a:r>
                  <a:rPr lang="en-US" sz="3400" dirty="0"/>
                  <a:t>with distribution </a:t>
                </a:r>
                <a14:m>
                  <m:oMath xmlns:m="http://schemas.openxmlformats.org/officeDocument/2006/math">
                    <m:r>
                      <m:rPr>
                        <m:sty m:val="p"/>
                      </m:rPr>
                      <a:rPr lang="en-US" sz="3400" b="0" i="0" smtClean="0">
                        <a:latin typeface="Cambria Math" panose="02040503050406030204" pitchFamily="18" charset="0"/>
                      </a:rPr>
                      <m:t>p</m:t>
                    </m:r>
                    <m:r>
                      <a:rPr lang="en-US" sz="3400" b="0" i="0" smtClean="0">
                        <a:latin typeface="Cambria Math" panose="02040503050406030204" pitchFamily="18" charset="0"/>
                      </a:rPr>
                      <m:t>(</m:t>
                    </m:r>
                    <m:r>
                      <a:rPr lang="en-US" sz="3400" i="1">
                        <a:latin typeface="Cambria Math" panose="02040503050406030204" pitchFamily="18" charset="0"/>
                      </a:rPr>
                      <m:t>𝜃</m:t>
                    </m:r>
                    <m:r>
                      <a:rPr lang="en-US" sz="3400" b="0" i="1" smtClean="0">
                        <a:latin typeface="Cambria Math" panose="02040503050406030204" pitchFamily="18" charset="0"/>
                      </a:rPr>
                      <m:t>)</m:t>
                    </m:r>
                  </m:oMath>
                </a14:m>
                <a:r>
                  <a:rPr lang="el-GR" sz="3400" dirty="0"/>
                  <a:t>. </a:t>
                </a:r>
                <a:endParaRPr lang="en-US" sz="3400" dirty="0"/>
              </a:p>
            </p:txBody>
          </p:sp>
        </mc:Choice>
        <mc:Fallback>
          <p:sp>
            <p:nvSpPr>
              <p:cNvPr id="3" name="Content Placeholder 2">
                <a:extLst>
                  <a:ext uri="{FF2B5EF4-FFF2-40B4-BE49-F238E27FC236}">
                    <a16:creationId xmlns:a16="http://schemas.microsoft.com/office/drawing/2014/main" id="{457793F4-379F-97AF-6135-370D8EFA28CB}"/>
                  </a:ext>
                </a:extLst>
              </p:cNvPr>
              <p:cNvSpPr>
                <a:spLocks noGrp="1" noRot="1" noChangeAspect="1" noMove="1" noResize="1" noEditPoints="1" noAdjustHandles="1" noChangeArrowheads="1" noChangeShapeType="1" noTextEdit="1"/>
              </p:cNvSpPr>
              <p:nvPr>
                <p:ph sz="half" idx="1"/>
              </p:nvPr>
            </p:nvSpPr>
            <p:spPr>
              <a:xfrm>
                <a:off x="1098549" y="2085698"/>
                <a:ext cx="10190773" cy="6515100"/>
              </a:xfrm>
              <a:blipFill>
                <a:blip r:embed="rId3"/>
                <a:stretch>
                  <a:fillRect l="-1376" t="-2152" r="-2153"/>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FC663F0D-B371-D8B7-4D5C-A193AAD1BB5C}"/>
              </a:ext>
            </a:extLst>
          </p:cNvPr>
          <p:cNvPicPr>
            <a:picLocks noChangeAspect="1"/>
          </p:cNvPicPr>
          <p:nvPr/>
        </p:nvPicPr>
        <p:blipFill rotWithShape="1">
          <a:blip r:embed="rId4"/>
          <a:srcRect l="45458" r="2" b="2"/>
          <a:stretch/>
        </p:blipFill>
        <p:spPr>
          <a:xfrm>
            <a:off x="11957538" y="2085698"/>
            <a:ext cx="5225564" cy="6515100"/>
          </a:xfrm>
          <a:prstGeom prst="rect">
            <a:avLst/>
          </a:prstGeom>
          <a:noFill/>
        </p:spPr>
      </p:pic>
      <p:sp>
        <p:nvSpPr>
          <p:cNvPr id="2" name="Title 1">
            <a:extLst>
              <a:ext uri="{FF2B5EF4-FFF2-40B4-BE49-F238E27FC236}">
                <a16:creationId xmlns:a16="http://schemas.microsoft.com/office/drawing/2014/main" id="{479200F0-1D7D-0A4E-B0D4-9639037596B1}"/>
              </a:ext>
            </a:extLst>
          </p:cNvPr>
          <p:cNvSpPr>
            <a:spLocks noGrp="1"/>
          </p:cNvSpPr>
          <p:nvPr>
            <p:ph type="title"/>
          </p:nvPr>
        </p:nvSpPr>
        <p:spPr>
          <a:xfrm>
            <a:off x="1098550" y="161365"/>
            <a:ext cx="16084552" cy="1551434"/>
          </a:xfrm>
        </p:spPr>
        <p:txBody>
          <a:bodyPr wrap="square" anchor="b">
            <a:normAutofit/>
          </a:bodyPr>
          <a:lstStyle/>
          <a:p>
            <a:r>
              <a:rPr lang="en-US" dirty="0"/>
              <a:t>Exchangeability</a:t>
            </a:r>
          </a:p>
        </p:txBody>
      </p:sp>
      <p:sp>
        <p:nvSpPr>
          <p:cNvPr id="4" name="TextBox 3">
            <a:extLst>
              <a:ext uri="{FF2B5EF4-FFF2-40B4-BE49-F238E27FC236}">
                <a16:creationId xmlns:a16="http://schemas.microsoft.com/office/drawing/2014/main" id="{245BC98D-2CB7-6CD2-6FE2-6E3C32B9EF36}"/>
              </a:ext>
            </a:extLst>
          </p:cNvPr>
          <p:cNvSpPr txBox="1"/>
          <p:nvPr/>
        </p:nvSpPr>
        <p:spPr>
          <a:xfrm>
            <a:off x="11957538" y="8623871"/>
            <a:ext cx="3134191" cy="369332"/>
          </a:xfrm>
          <a:prstGeom prst="rect">
            <a:avLst/>
          </a:prstGeom>
          <a:noFill/>
        </p:spPr>
        <p:txBody>
          <a:bodyPr wrap="none" rtlCol="0">
            <a:spAutoFit/>
          </a:bodyPr>
          <a:lstStyle/>
          <a:p>
            <a:r>
              <a:rPr lang="en-US" dirty="0"/>
              <a:t>From Microsoft stock images</a:t>
            </a:r>
          </a:p>
        </p:txBody>
      </p:sp>
    </p:spTree>
    <p:extLst>
      <p:ext uri="{BB962C8B-B14F-4D97-AF65-F5344CB8AC3E}">
        <p14:creationId xmlns:p14="http://schemas.microsoft.com/office/powerpoint/2010/main" val="57054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oman measuring clothes">
            <a:extLst>
              <a:ext uri="{FF2B5EF4-FFF2-40B4-BE49-F238E27FC236}">
                <a16:creationId xmlns:a16="http://schemas.microsoft.com/office/drawing/2014/main" id="{3CB0842E-854D-E395-C0A2-2D025FD6127D}"/>
              </a:ext>
            </a:extLst>
          </p:cNvPr>
          <p:cNvPicPr>
            <a:picLocks noChangeAspect="1"/>
          </p:cNvPicPr>
          <p:nvPr/>
        </p:nvPicPr>
        <p:blipFill>
          <a:blip r:embed="rId3"/>
          <a:srcRect l="27188" r="27188"/>
          <a:stretch/>
        </p:blipFill>
        <p:spPr>
          <a:xfrm>
            <a:off x="1098550" y="2085698"/>
            <a:ext cx="4634035" cy="6515100"/>
          </a:xfrm>
          <a:prstGeom prst="rect">
            <a:avLst/>
          </a:prstGeom>
          <a:noFill/>
        </p:spPr>
      </p:pic>
      <p:sp>
        <p:nvSpPr>
          <p:cNvPr id="3" name="Content Placeholder 2">
            <a:extLst>
              <a:ext uri="{FF2B5EF4-FFF2-40B4-BE49-F238E27FC236}">
                <a16:creationId xmlns:a16="http://schemas.microsoft.com/office/drawing/2014/main" id="{78279B8C-33FD-925B-EAAF-F97B6BFAA406}"/>
              </a:ext>
            </a:extLst>
          </p:cNvPr>
          <p:cNvSpPr>
            <a:spLocks noGrp="1"/>
          </p:cNvSpPr>
          <p:nvPr>
            <p:ph sz="half" idx="2"/>
          </p:nvPr>
        </p:nvSpPr>
        <p:spPr>
          <a:xfrm>
            <a:off x="6295293" y="2085698"/>
            <a:ext cx="10887810" cy="6515100"/>
          </a:xfrm>
        </p:spPr>
        <p:txBody>
          <a:bodyPr wrap="square" anchor="t">
            <a:normAutofit/>
          </a:bodyPr>
          <a:lstStyle/>
          <a:p>
            <a:pPr>
              <a:lnSpc>
                <a:spcPct val="90000"/>
              </a:lnSpc>
            </a:pPr>
            <a:r>
              <a:rPr lang="en-US" sz="3100" dirty="0"/>
              <a:t>Bayesian statistics relies heavily on priors. </a:t>
            </a:r>
          </a:p>
          <a:p>
            <a:pPr lvl="1">
              <a:lnSpc>
                <a:spcPct val="90000"/>
              </a:lnSpc>
            </a:pPr>
            <a:r>
              <a:rPr lang="en-US" sz="2700" dirty="0"/>
              <a:t>Remember, these even inform how we compute posterior.</a:t>
            </a:r>
          </a:p>
          <a:p>
            <a:pPr>
              <a:lnSpc>
                <a:spcPct val="90000"/>
              </a:lnSpc>
            </a:pPr>
            <a:r>
              <a:rPr lang="en-US" sz="3100" dirty="0"/>
              <a:t>The choice of prior can seem subjective. </a:t>
            </a:r>
          </a:p>
          <a:p>
            <a:pPr lvl="1">
              <a:lnSpc>
                <a:spcPct val="90000"/>
              </a:lnSpc>
            </a:pPr>
            <a:r>
              <a:rPr lang="en-US" sz="2700" dirty="0"/>
              <a:t>It can be based on expert opinion, idealizations, or even a wild guess.</a:t>
            </a:r>
          </a:p>
          <a:p>
            <a:pPr>
              <a:lnSpc>
                <a:spcPct val="90000"/>
              </a:lnSpc>
            </a:pPr>
            <a:r>
              <a:rPr lang="en-US" sz="3100" dirty="0"/>
              <a:t>Whenever there are </a:t>
            </a:r>
            <a:r>
              <a:rPr lang="en-US" sz="3100" b="1" i="1" u="sng" dirty="0">
                <a:solidFill>
                  <a:schemeClr val="bg1"/>
                </a:solidFill>
              </a:rPr>
              <a:t>many</a:t>
            </a:r>
            <a:r>
              <a:rPr lang="en-US" sz="3100" b="1" u="sng" dirty="0">
                <a:solidFill>
                  <a:schemeClr val="bg1"/>
                </a:solidFill>
              </a:rPr>
              <a:t> observations</a:t>
            </a:r>
            <a:r>
              <a:rPr lang="en-US" sz="3100" dirty="0"/>
              <a:t>, estimates for features of a probability distribution will improve. </a:t>
            </a:r>
          </a:p>
          <a:p>
            <a:pPr lvl="1">
              <a:lnSpc>
                <a:spcPct val="90000"/>
              </a:lnSpc>
            </a:pPr>
            <a:r>
              <a:rPr lang="en-US" sz="2700" dirty="0"/>
              <a:t>More data = better answers</a:t>
            </a:r>
          </a:p>
          <a:p>
            <a:pPr>
              <a:lnSpc>
                <a:spcPct val="90000"/>
              </a:lnSpc>
            </a:pPr>
            <a:r>
              <a:rPr lang="en-US" sz="3100" dirty="0"/>
              <a:t>Examples from the book: </a:t>
            </a:r>
          </a:p>
          <a:p>
            <a:pPr lvl="1">
              <a:lnSpc>
                <a:spcPct val="90000"/>
              </a:lnSpc>
            </a:pPr>
            <a:r>
              <a:rPr lang="en-US" sz="2700" dirty="0"/>
              <a:t>Football point spreads</a:t>
            </a:r>
          </a:p>
          <a:p>
            <a:pPr lvl="1">
              <a:lnSpc>
                <a:spcPct val="90000"/>
              </a:lnSpc>
            </a:pPr>
            <a:r>
              <a:rPr lang="en-US" sz="2700" dirty="0"/>
              <a:t>Record Linkage from the US Census</a:t>
            </a:r>
          </a:p>
          <a:p>
            <a:pPr>
              <a:lnSpc>
                <a:spcPct val="90000"/>
              </a:lnSpc>
            </a:pPr>
            <a:endParaRPr lang="en-US" sz="3100" dirty="0"/>
          </a:p>
        </p:txBody>
      </p:sp>
      <p:sp>
        <p:nvSpPr>
          <p:cNvPr id="2" name="Title 1">
            <a:extLst>
              <a:ext uri="{FF2B5EF4-FFF2-40B4-BE49-F238E27FC236}">
                <a16:creationId xmlns:a16="http://schemas.microsoft.com/office/drawing/2014/main" id="{A72D5F22-DD31-54EC-1E02-6EB182E5AD10}"/>
              </a:ext>
            </a:extLst>
          </p:cNvPr>
          <p:cNvSpPr>
            <a:spLocks noGrp="1"/>
          </p:cNvSpPr>
          <p:nvPr>
            <p:ph type="title"/>
          </p:nvPr>
        </p:nvSpPr>
        <p:spPr>
          <a:xfrm>
            <a:off x="1098550" y="161365"/>
            <a:ext cx="16084552" cy="1551434"/>
          </a:xfrm>
        </p:spPr>
        <p:txBody>
          <a:bodyPr wrap="square" anchor="b">
            <a:normAutofit/>
          </a:bodyPr>
          <a:lstStyle/>
          <a:p>
            <a:r>
              <a:rPr lang="en-US" dirty="0"/>
              <a:t>Subjectivity and Objectivity</a:t>
            </a:r>
          </a:p>
        </p:txBody>
      </p:sp>
      <p:sp>
        <p:nvSpPr>
          <p:cNvPr id="4" name="TextBox 3">
            <a:extLst>
              <a:ext uri="{FF2B5EF4-FFF2-40B4-BE49-F238E27FC236}">
                <a16:creationId xmlns:a16="http://schemas.microsoft.com/office/drawing/2014/main" id="{4606AD16-D163-2495-9013-BD500DB7BC66}"/>
              </a:ext>
            </a:extLst>
          </p:cNvPr>
          <p:cNvSpPr txBox="1"/>
          <p:nvPr/>
        </p:nvSpPr>
        <p:spPr>
          <a:xfrm>
            <a:off x="1098550" y="8604365"/>
            <a:ext cx="3134191" cy="369332"/>
          </a:xfrm>
          <a:prstGeom prst="rect">
            <a:avLst/>
          </a:prstGeom>
          <a:noFill/>
        </p:spPr>
        <p:txBody>
          <a:bodyPr wrap="none" rtlCol="0">
            <a:spAutoFit/>
          </a:bodyPr>
          <a:lstStyle/>
          <a:p>
            <a:r>
              <a:rPr lang="en-US" dirty="0"/>
              <a:t>From Microsoft stock images</a:t>
            </a:r>
          </a:p>
        </p:txBody>
      </p:sp>
    </p:spTree>
    <p:extLst>
      <p:ext uri="{BB962C8B-B14F-4D97-AF65-F5344CB8AC3E}">
        <p14:creationId xmlns:p14="http://schemas.microsoft.com/office/powerpoint/2010/main" val="1178331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F5A1E-05DF-3D67-4C9B-E01ECF95691C}"/>
              </a:ext>
            </a:extLst>
          </p:cNvPr>
          <p:cNvSpPr>
            <a:spLocks noGrp="1"/>
          </p:cNvSpPr>
          <p:nvPr>
            <p:ph type="title"/>
          </p:nvPr>
        </p:nvSpPr>
        <p:spPr/>
        <p:txBody>
          <a:bodyPr/>
          <a:lstStyle/>
          <a:p>
            <a:r>
              <a:rPr lang="en-US" dirty="0"/>
              <a:t>Next Time </a:t>
            </a:r>
          </a:p>
        </p:txBody>
      </p:sp>
      <p:sp>
        <p:nvSpPr>
          <p:cNvPr id="3" name="Content Placeholder 2">
            <a:extLst>
              <a:ext uri="{FF2B5EF4-FFF2-40B4-BE49-F238E27FC236}">
                <a16:creationId xmlns:a16="http://schemas.microsoft.com/office/drawing/2014/main" id="{CF9CE853-951F-DCCA-408E-653D7B2969AC}"/>
              </a:ext>
            </a:extLst>
          </p:cNvPr>
          <p:cNvSpPr>
            <a:spLocks noGrp="1"/>
          </p:cNvSpPr>
          <p:nvPr>
            <p:ph idx="1"/>
          </p:nvPr>
        </p:nvSpPr>
        <p:spPr/>
        <p:txBody>
          <a:bodyPr/>
          <a:lstStyle/>
          <a:p>
            <a:r>
              <a:rPr lang="en-US" dirty="0"/>
              <a:t>Details on computational requirements</a:t>
            </a:r>
          </a:p>
        </p:txBody>
      </p:sp>
    </p:spTree>
    <p:extLst>
      <p:ext uri="{BB962C8B-B14F-4D97-AF65-F5344CB8AC3E}">
        <p14:creationId xmlns:p14="http://schemas.microsoft.com/office/powerpoint/2010/main" val="3615004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2807F-AA75-8289-ABFC-30F1E44E67A4}"/>
              </a:ext>
            </a:extLst>
          </p:cNvPr>
          <p:cNvSpPr>
            <a:spLocks noGrp="1"/>
          </p:cNvSpPr>
          <p:nvPr>
            <p:ph type="ctrTitle"/>
          </p:nvPr>
        </p:nvSpPr>
        <p:spPr>
          <a:xfrm>
            <a:off x="2644777" y="2286001"/>
            <a:ext cx="12998450" cy="2587626"/>
          </a:xfrm>
        </p:spPr>
        <p:txBody>
          <a:bodyPr/>
          <a:lstStyle/>
          <a:p>
            <a:pPr fontAlgn="auto">
              <a:spcAft>
                <a:spcPts val="0"/>
              </a:spcAft>
              <a:defRPr/>
            </a:pPr>
            <a:r>
              <a:rPr lang="en-US" dirty="0"/>
              <a:t>Fundamentals of </a:t>
            </a:r>
            <a:br>
              <a:rPr lang="en-US" dirty="0"/>
            </a:br>
            <a:r>
              <a:rPr lang="en-US" dirty="0"/>
              <a:t>Bayesian Inference</a:t>
            </a:r>
          </a:p>
        </p:txBody>
      </p:sp>
      <p:sp>
        <p:nvSpPr>
          <p:cNvPr id="3" name="Subtitle 2">
            <a:extLst>
              <a:ext uri="{FF2B5EF4-FFF2-40B4-BE49-F238E27FC236}">
                <a16:creationId xmlns:a16="http://schemas.microsoft.com/office/drawing/2014/main" id="{A1D820C0-3BC8-687A-7D56-C3951CF5E866}"/>
              </a:ext>
            </a:extLst>
          </p:cNvPr>
          <p:cNvSpPr>
            <a:spLocks noGrp="1"/>
          </p:cNvSpPr>
          <p:nvPr>
            <p:ph type="subTitle" idx="1"/>
          </p:nvPr>
        </p:nvSpPr>
        <p:spPr>
          <a:xfrm>
            <a:off x="2644777" y="4949827"/>
            <a:ext cx="12998450" cy="1374774"/>
          </a:xfrm>
        </p:spPr>
        <p:txBody>
          <a:bodyPr/>
          <a:lstStyle/>
          <a:p>
            <a:pPr fontAlgn="auto">
              <a:spcAft>
                <a:spcPts val="0"/>
              </a:spcAft>
              <a:defRPr/>
            </a:pPr>
            <a:r>
              <a:rPr lang="en-US" dirty="0"/>
              <a:t>Shahrzad Jamshidi, PhD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5A83C-7265-9FBD-4C46-A23A29E3B727}"/>
              </a:ext>
            </a:extLst>
          </p:cNvPr>
          <p:cNvSpPr>
            <a:spLocks noGrp="1"/>
          </p:cNvSpPr>
          <p:nvPr>
            <p:ph type="title"/>
          </p:nvPr>
        </p:nvSpPr>
        <p:spPr/>
        <p:txBody>
          <a:bodyPr/>
          <a:lstStyle/>
          <a:p>
            <a:r>
              <a:rPr lang="en-US" dirty="0"/>
              <a:t>Last Time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A8F592E-958D-B1D2-B02C-FBD9CF242316}"/>
                  </a:ext>
                </a:extLst>
              </p:cNvPr>
              <p:cNvSpPr>
                <a:spLocks noGrp="1"/>
              </p:cNvSpPr>
              <p:nvPr>
                <p:ph idx="1"/>
              </p:nvPr>
            </p:nvSpPr>
            <p:spPr/>
            <p:txBody>
              <a:bodyPr/>
              <a:lstStyle/>
              <a:p>
                <a:r>
                  <a:rPr lang="en-US" dirty="0"/>
                  <a:t>Reviewed conditional probabilities and Bayes’ Rule</a:t>
                </a:r>
              </a:p>
              <a:p>
                <a:pPr marL="0" indent="0">
                  <a:buNone/>
                </a:pPr>
                <a14:m>
                  <m:oMathPara xmlns:m="http://schemas.openxmlformats.org/officeDocument/2006/math">
                    <m:oMathParaPr>
                      <m:jc m:val="centerGroup"/>
                    </m:oMathParaPr>
                    <m:oMath xmlns:m="http://schemas.openxmlformats.org/officeDocument/2006/math">
                      <m:r>
                        <a:rPr lang="en-US" altLang="en-US" sz="4000" b="0" i="1" smtClean="0">
                          <a:latin typeface="Cambria Math" panose="02040503050406030204" pitchFamily="18" charset="0"/>
                        </a:rPr>
                        <m:t>𝑃</m:t>
                      </m:r>
                      <m:d>
                        <m:dPr>
                          <m:ctrlPr>
                            <a:rPr lang="en-US" altLang="en-US" sz="4000" b="0" i="1" smtClean="0">
                              <a:latin typeface="Cambria Math" panose="02040503050406030204" pitchFamily="18" charset="0"/>
                            </a:rPr>
                          </m:ctrlPr>
                        </m:dPr>
                        <m:e>
                          <m:r>
                            <a:rPr lang="en-US" altLang="en-US" sz="4000" b="0" i="1" smtClean="0">
                              <a:latin typeface="Cambria Math" panose="02040503050406030204" pitchFamily="18" charset="0"/>
                            </a:rPr>
                            <m:t>𝐴</m:t>
                          </m:r>
                        </m:e>
                        <m:e>
                          <m:r>
                            <a:rPr lang="en-US" altLang="en-US" sz="4000" b="0" i="1" smtClean="0">
                              <a:latin typeface="Cambria Math" panose="02040503050406030204" pitchFamily="18" charset="0"/>
                            </a:rPr>
                            <m:t>𝐵</m:t>
                          </m:r>
                        </m:e>
                      </m:d>
                      <m:r>
                        <a:rPr lang="en-US" altLang="en-US" sz="4000" b="0" i="1" smtClean="0">
                          <a:latin typeface="Cambria Math" panose="02040503050406030204" pitchFamily="18" charset="0"/>
                        </a:rPr>
                        <m:t>= </m:t>
                      </m:r>
                      <m:f>
                        <m:fPr>
                          <m:ctrlPr>
                            <a:rPr lang="en-US" altLang="en-US" sz="4000" b="0" i="1" smtClean="0">
                              <a:latin typeface="Cambria Math" panose="02040503050406030204" pitchFamily="18" charset="0"/>
                            </a:rPr>
                          </m:ctrlPr>
                        </m:fPr>
                        <m:num>
                          <m:r>
                            <a:rPr lang="en-US" altLang="en-US" sz="4000" b="0" i="1" smtClean="0">
                              <a:latin typeface="Cambria Math" panose="02040503050406030204" pitchFamily="18" charset="0"/>
                            </a:rPr>
                            <m:t>𝑃</m:t>
                          </m:r>
                          <m:d>
                            <m:dPr>
                              <m:ctrlPr>
                                <a:rPr lang="en-US" altLang="en-US" sz="4000" b="0" i="1" smtClean="0">
                                  <a:latin typeface="Cambria Math" panose="02040503050406030204" pitchFamily="18" charset="0"/>
                                </a:rPr>
                              </m:ctrlPr>
                            </m:dPr>
                            <m:e>
                              <m:r>
                                <a:rPr lang="en-US" altLang="en-US" sz="4000" b="0" i="1" smtClean="0">
                                  <a:latin typeface="Cambria Math" panose="02040503050406030204" pitchFamily="18" charset="0"/>
                                </a:rPr>
                                <m:t>𝐵</m:t>
                              </m:r>
                              <m:r>
                                <a:rPr lang="en-US" altLang="en-US" sz="4000" b="0" i="1" smtClean="0">
                                  <a:latin typeface="Cambria Math" panose="02040503050406030204" pitchFamily="18" charset="0"/>
                                </a:rPr>
                                <m:t>|</m:t>
                              </m:r>
                              <m:r>
                                <a:rPr lang="en-US" altLang="en-US" sz="4000" b="0" i="1" smtClean="0">
                                  <a:latin typeface="Cambria Math" panose="02040503050406030204" pitchFamily="18" charset="0"/>
                                </a:rPr>
                                <m:t>𝐴</m:t>
                              </m:r>
                            </m:e>
                          </m:d>
                          <m:r>
                            <a:rPr lang="en-US" altLang="en-US" sz="4000" b="0" i="1" smtClean="0">
                              <a:latin typeface="Cambria Math" panose="02040503050406030204" pitchFamily="18" charset="0"/>
                            </a:rPr>
                            <m:t>𝑃</m:t>
                          </m:r>
                          <m:r>
                            <a:rPr lang="en-US" altLang="en-US" sz="4000" b="0" i="1" smtClean="0">
                              <a:latin typeface="Cambria Math" panose="02040503050406030204" pitchFamily="18" charset="0"/>
                            </a:rPr>
                            <m:t>(</m:t>
                          </m:r>
                          <m:r>
                            <a:rPr lang="en-US" altLang="en-US" sz="4000" b="0" i="1" smtClean="0">
                              <a:latin typeface="Cambria Math" panose="02040503050406030204" pitchFamily="18" charset="0"/>
                            </a:rPr>
                            <m:t>𝐴</m:t>
                          </m:r>
                          <m:r>
                            <a:rPr lang="en-US" altLang="en-US" sz="4000" b="0" i="1" smtClean="0">
                              <a:latin typeface="Cambria Math" panose="02040503050406030204" pitchFamily="18" charset="0"/>
                            </a:rPr>
                            <m:t>)</m:t>
                          </m:r>
                        </m:num>
                        <m:den>
                          <m:r>
                            <a:rPr lang="en-US" altLang="en-US" sz="4000" b="0" i="1" smtClean="0">
                              <a:latin typeface="Cambria Math" panose="02040503050406030204" pitchFamily="18" charset="0"/>
                            </a:rPr>
                            <m:t>𝑃</m:t>
                          </m:r>
                          <m:r>
                            <a:rPr lang="en-US" altLang="en-US" sz="4000" b="0" i="1" smtClean="0">
                              <a:latin typeface="Cambria Math" panose="02040503050406030204" pitchFamily="18" charset="0"/>
                            </a:rPr>
                            <m:t>(</m:t>
                          </m:r>
                          <m:r>
                            <a:rPr lang="en-US" altLang="en-US" sz="4000" b="0" i="1" smtClean="0">
                              <a:latin typeface="Cambria Math" panose="02040503050406030204" pitchFamily="18" charset="0"/>
                            </a:rPr>
                            <m:t>𝐵</m:t>
                          </m:r>
                          <m:r>
                            <a:rPr lang="en-US" altLang="en-US" sz="4000" b="0" i="1" smtClean="0">
                              <a:latin typeface="Cambria Math" panose="02040503050406030204" pitchFamily="18" charset="0"/>
                            </a:rPr>
                            <m:t>)</m:t>
                          </m:r>
                        </m:den>
                      </m:f>
                    </m:oMath>
                  </m:oMathPara>
                </a14:m>
                <a:endParaRPr lang="en-US" dirty="0"/>
              </a:p>
              <a:p>
                <a:r>
                  <a:rPr lang="en-US" dirty="0"/>
                  <a:t>We covered terminology:</a:t>
                </a:r>
              </a:p>
              <a:p>
                <a:pPr lvl="1"/>
                <a:r>
                  <a:rPr lang="en-US" dirty="0"/>
                  <a:t>prior probability,</a:t>
                </a:r>
              </a:p>
              <a:p>
                <a:pPr lvl="1"/>
                <a:r>
                  <a:rPr lang="en-US" dirty="0"/>
                  <a:t>posterior probability.</a:t>
                </a:r>
              </a:p>
              <a:p>
                <a:pPr lvl="1"/>
                <a:r>
                  <a:rPr lang="en-US" dirty="0"/>
                  <a:t>likelihood, and </a:t>
                </a:r>
              </a:p>
              <a:p>
                <a:pPr lvl="1"/>
                <a:r>
                  <a:rPr lang="en-US" dirty="0"/>
                  <a:t>marginal probability.</a:t>
                </a:r>
              </a:p>
            </p:txBody>
          </p:sp>
        </mc:Choice>
        <mc:Fallback xmlns="">
          <p:sp>
            <p:nvSpPr>
              <p:cNvPr id="3" name="Content Placeholder 2">
                <a:extLst>
                  <a:ext uri="{FF2B5EF4-FFF2-40B4-BE49-F238E27FC236}">
                    <a16:creationId xmlns:a16="http://schemas.microsoft.com/office/drawing/2014/main" id="{1A8F592E-958D-B1D2-B02C-FBD9CF242316}"/>
                  </a:ext>
                </a:extLst>
              </p:cNvPr>
              <p:cNvSpPr>
                <a:spLocks noGrp="1" noRot="1" noChangeAspect="1" noMove="1" noResize="1" noEditPoints="1" noAdjustHandles="1" noChangeArrowheads="1" noChangeShapeType="1" noTextEdit="1"/>
              </p:cNvSpPr>
              <p:nvPr>
                <p:ph idx="1"/>
              </p:nvPr>
            </p:nvSpPr>
            <p:spPr>
              <a:blipFill>
                <a:blip r:embed="rId3"/>
                <a:stretch>
                  <a:fillRect l="-1104" t="-1657"/>
                </a:stretch>
              </a:blipFill>
            </p:spPr>
            <p:txBody>
              <a:bodyPr/>
              <a:lstStyle/>
              <a:p>
                <a:r>
                  <a:rPr lang="en-US">
                    <a:noFill/>
                  </a:rPr>
                  <a:t> </a:t>
                </a:r>
              </a:p>
            </p:txBody>
          </p:sp>
        </mc:Fallback>
      </mc:AlternateContent>
    </p:spTree>
    <p:extLst>
      <p:ext uri="{BB962C8B-B14F-4D97-AF65-F5344CB8AC3E}">
        <p14:creationId xmlns:p14="http://schemas.microsoft.com/office/powerpoint/2010/main" val="493130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dissolv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dissolv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96C47-C470-8CFC-7C1F-57298214A8E9}"/>
              </a:ext>
            </a:extLst>
          </p:cNvPr>
          <p:cNvSpPr>
            <a:spLocks noGrp="1"/>
          </p:cNvSpPr>
          <p:nvPr>
            <p:ph type="title"/>
          </p:nvPr>
        </p:nvSpPr>
        <p:spPr/>
        <p:txBody>
          <a:bodyPr/>
          <a:lstStyle/>
          <a:p>
            <a:r>
              <a:rPr lang="en-US" dirty="0"/>
              <a:t>Review of Practice Problem</a:t>
            </a:r>
          </a:p>
        </p:txBody>
      </p:sp>
      <p:sp>
        <p:nvSpPr>
          <p:cNvPr id="3" name="Content Placeholder 2">
            <a:extLst>
              <a:ext uri="{FF2B5EF4-FFF2-40B4-BE49-F238E27FC236}">
                <a16:creationId xmlns:a16="http://schemas.microsoft.com/office/drawing/2014/main" id="{8CD13627-93C4-0BB2-D392-1726B60F2D3D}"/>
              </a:ext>
            </a:extLst>
          </p:cNvPr>
          <p:cNvSpPr>
            <a:spLocks noGrp="1"/>
          </p:cNvSpPr>
          <p:nvPr>
            <p:ph idx="1"/>
          </p:nvPr>
        </p:nvSpPr>
        <p:spPr/>
        <p:txBody>
          <a:bodyPr/>
          <a:lstStyle/>
          <a:p>
            <a:pPr marL="0" indent="0">
              <a:buNone/>
            </a:pPr>
            <a:r>
              <a:rPr lang="en-US" dirty="0"/>
              <a:t>Suppose you wish to determine if a coin is fair (meaning that heads and tails are equally likely outcomes). You believe that the chance the coin is fair is more likely (suppose 0.66) than not (0.34). You perform an experiment and flip the coin 5 times, all of which turn up heads. Using Bayes’ rule, what would you estimate to be the probability that the coin is fair given the data you have collected? </a:t>
            </a:r>
          </a:p>
        </p:txBody>
      </p:sp>
    </p:spTree>
    <p:extLst>
      <p:ext uri="{BB962C8B-B14F-4D97-AF65-F5344CB8AC3E}">
        <p14:creationId xmlns:p14="http://schemas.microsoft.com/office/powerpoint/2010/main" val="495506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2516-7E32-E33E-EC05-985F62D63EEB}"/>
              </a:ext>
            </a:extLst>
          </p:cNvPr>
          <p:cNvSpPr>
            <a:spLocks noGrp="1"/>
          </p:cNvSpPr>
          <p:nvPr>
            <p:ph type="title"/>
          </p:nvPr>
        </p:nvSpPr>
        <p:spPr>
          <a:xfrm>
            <a:off x="1101724" y="4367783"/>
            <a:ext cx="16084552" cy="1551434"/>
          </a:xfrm>
        </p:spPr>
        <p:txBody>
          <a:bodyPr/>
          <a:lstStyle/>
          <a:p>
            <a:r>
              <a:rPr lang="en-US" i="1" dirty="0"/>
              <a:t>(board example inserted here)</a:t>
            </a:r>
          </a:p>
        </p:txBody>
      </p:sp>
    </p:spTree>
    <p:extLst>
      <p:ext uri="{BB962C8B-B14F-4D97-AF65-F5344CB8AC3E}">
        <p14:creationId xmlns:p14="http://schemas.microsoft.com/office/powerpoint/2010/main" val="739713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ADD40-D505-7C0E-E426-A8C62D2E9D1C}"/>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6205D5FD-ADFA-6AA8-D128-E94866F6E392}"/>
              </a:ext>
            </a:extLst>
          </p:cNvPr>
          <p:cNvSpPr>
            <a:spLocks noGrp="1"/>
          </p:cNvSpPr>
          <p:nvPr>
            <p:ph idx="1"/>
          </p:nvPr>
        </p:nvSpPr>
        <p:spPr/>
        <p:txBody>
          <a:bodyPr/>
          <a:lstStyle/>
          <a:p>
            <a:r>
              <a:rPr lang="en-US" dirty="0"/>
              <a:t>Use the three steps of Bayesian data analysis: </a:t>
            </a:r>
          </a:p>
          <a:p>
            <a:pPr marL="1441450" lvl="1" indent="-742950">
              <a:buFont typeface="+mj-lt"/>
              <a:buAutoNum type="arabicPeriod"/>
            </a:pPr>
            <a:r>
              <a:rPr lang="en-US" dirty="0"/>
              <a:t>specifying a prior probability distribution, </a:t>
            </a:r>
          </a:p>
          <a:p>
            <a:pPr marL="1441450" lvl="1" indent="-742950">
              <a:buFont typeface="+mj-lt"/>
              <a:buAutoNum type="arabicPeriod"/>
            </a:pPr>
            <a:r>
              <a:rPr lang="en-US" dirty="0"/>
              <a:t>observing data, and </a:t>
            </a:r>
          </a:p>
          <a:p>
            <a:pPr marL="1441450" lvl="1" indent="-742950">
              <a:buFont typeface="+mj-lt"/>
              <a:buAutoNum type="arabicPeriod"/>
            </a:pPr>
            <a:r>
              <a:rPr lang="en-US" dirty="0"/>
              <a:t>updating the prior distribution with the observed data.</a:t>
            </a:r>
          </a:p>
        </p:txBody>
      </p:sp>
    </p:spTree>
    <p:extLst>
      <p:ext uri="{BB962C8B-B14F-4D97-AF65-F5344CB8AC3E}">
        <p14:creationId xmlns:p14="http://schemas.microsoft.com/office/powerpoint/2010/main" val="2472276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dissolv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dissolv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dissolve">
                                      <p:cBhvr>
                                        <p:cTn id="2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Content Placeholder 2">
            <a:extLst>
              <a:ext uri="{FF2B5EF4-FFF2-40B4-BE49-F238E27FC236}">
                <a16:creationId xmlns:a16="http://schemas.microsoft.com/office/drawing/2014/main" id="{8DFB1FDB-789D-3A4E-B0C7-3BAF194C6643}"/>
              </a:ext>
            </a:extLst>
          </p:cNvPr>
          <p:cNvSpPr>
            <a:spLocks noGrp="1"/>
          </p:cNvSpPr>
          <p:nvPr>
            <p:ph sz="half" idx="1"/>
          </p:nvPr>
        </p:nvSpPr>
        <p:spPr>
          <a:xfrm>
            <a:off x="1098550" y="2085698"/>
            <a:ext cx="7680960" cy="6515100"/>
          </a:xfrm>
        </p:spPr>
        <p:txBody>
          <a:bodyPr wrap="square" anchor="t">
            <a:normAutofit fontScale="92500"/>
          </a:bodyPr>
          <a:lstStyle/>
          <a:p>
            <a:pPr>
              <a:lnSpc>
                <a:spcPct val="90000"/>
              </a:lnSpc>
            </a:pPr>
            <a:r>
              <a:rPr lang="en-US" altLang="en-US" sz="3700" b="1" dirty="0">
                <a:solidFill>
                  <a:schemeClr val="bg1"/>
                </a:solidFill>
              </a:rPr>
              <a:t>Bayesian inference </a:t>
            </a:r>
            <a:r>
              <a:rPr lang="en-US" altLang="en-US" sz="3700" dirty="0"/>
              <a:t>is the process of fitting a probability model to a set of data utilizing Bayes’ rule.</a:t>
            </a:r>
          </a:p>
          <a:p>
            <a:pPr lvl="1">
              <a:lnSpc>
                <a:spcPct val="90000"/>
              </a:lnSpc>
            </a:pPr>
            <a:r>
              <a:rPr lang="en-US" altLang="en-US" sz="3300" dirty="0"/>
              <a:t>The model is the deliverable.</a:t>
            </a:r>
          </a:p>
          <a:p>
            <a:pPr>
              <a:lnSpc>
                <a:spcPct val="90000"/>
              </a:lnSpc>
            </a:pPr>
            <a:r>
              <a:rPr lang="en-US" altLang="en-US" sz="3700" dirty="0"/>
              <a:t>Bayesian inference has several applications, including </a:t>
            </a:r>
          </a:p>
          <a:p>
            <a:pPr lvl="1">
              <a:lnSpc>
                <a:spcPct val="90000"/>
              </a:lnSpc>
            </a:pPr>
            <a:r>
              <a:rPr lang="en-US" altLang="en-US" sz="3300" dirty="0"/>
              <a:t>science, </a:t>
            </a:r>
          </a:p>
          <a:p>
            <a:pPr lvl="1">
              <a:lnSpc>
                <a:spcPct val="90000"/>
              </a:lnSpc>
            </a:pPr>
            <a:r>
              <a:rPr lang="en-US" altLang="en-US" sz="3300" dirty="0"/>
              <a:t>engineering, </a:t>
            </a:r>
          </a:p>
          <a:p>
            <a:pPr lvl="1">
              <a:lnSpc>
                <a:spcPct val="90000"/>
              </a:lnSpc>
            </a:pPr>
            <a:r>
              <a:rPr lang="en-US" altLang="en-US" sz="3300" dirty="0"/>
              <a:t>medicine, </a:t>
            </a:r>
          </a:p>
          <a:p>
            <a:pPr lvl="1">
              <a:lnSpc>
                <a:spcPct val="90000"/>
              </a:lnSpc>
            </a:pPr>
            <a:r>
              <a:rPr lang="en-US" altLang="en-US" sz="3300" dirty="0"/>
              <a:t>sports, and </a:t>
            </a:r>
          </a:p>
          <a:p>
            <a:pPr lvl="1">
              <a:lnSpc>
                <a:spcPct val="90000"/>
              </a:lnSpc>
            </a:pPr>
            <a:r>
              <a:rPr lang="en-US" altLang="en-US" sz="3300" dirty="0"/>
              <a:t>law.</a:t>
            </a:r>
          </a:p>
        </p:txBody>
      </p:sp>
      <p:pic>
        <p:nvPicPr>
          <p:cNvPr id="6148" name="Picture 6147" descr="Abstract background of data">
            <a:extLst>
              <a:ext uri="{FF2B5EF4-FFF2-40B4-BE49-F238E27FC236}">
                <a16:creationId xmlns:a16="http://schemas.microsoft.com/office/drawing/2014/main" id="{EB2E4807-D476-1B99-7A06-25455D90A55C}"/>
              </a:ext>
            </a:extLst>
          </p:cNvPr>
          <p:cNvPicPr>
            <a:picLocks noChangeAspect="1"/>
          </p:cNvPicPr>
          <p:nvPr/>
        </p:nvPicPr>
        <p:blipFill rotWithShape="1">
          <a:blip r:embed="rId3"/>
          <a:srcRect l="12633" r="21051"/>
          <a:stretch/>
        </p:blipFill>
        <p:spPr>
          <a:xfrm>
            <a:off x="9502142" y="2085698"/>
            <a:ext cx="7680960" cy="6515100"/>
          </a:xfrm>
          <a:prstGeom prst="rect">
            <a:avLst/>
          </a:prstGeom>
          <a:noFill/>
        </p:spPr>
      </p:pic>
      <p:sp>
        <p:nvSpPr>
          <p:cNvPr id="6145" name="Title 1">
            <a:extLst>
              <a:ext uri="{FF2B5EF4-FFF2-40B4-BE49-F238E27FC236}">
                <a16:creationId xmlns:a16="http://schemas.microsoft.com/office/drawing/2014/main" id="{7437B09B-40A5-6CD5-DCB3-08809A79E57D}"/>
              </a:ext>
            </a:extLst>
          </p:cNvPr>
          <p:cNvSpPr>
            <a:spLocks noGrp="1"/>
          </p:cNvSpPr>
          <p:nvPr>
            <p:ph type="title"/>
          </p:nvPr>
        </p:nvSpPr>
        <p:spPr>
          <a:xfrm>
            <a:off x="1098551" y="161926"/>
            <a:ext cx="16084550" cy="1549400"/>
          </a:xfrm>
        </p:spPr>
        <p:txBody>
          <a:bodyPr wrap="square" anchor="b">
            <a:normAutofit/>
          </a:bodyPr>
          <a:lstStyle/>
          <a:p>
            <a:r>
              <a:rPr lang="en-US" altLang="en-US" dirty="0"/>
              <a:t>Bayesian Inference</a:t>
            </a:r>
          </a:p>
        </p:txBody>
      </p:sp>
      <p:sp>
        <p:nvSpPr>
          <p:cNvPr id="2" name="TextBox 1">
            <a:extLst>
              <a:ext uri="{FF2B5EF4-FFF2-40B4-BE49-F238E27FC236}">
                <a16:creationId xmlns:a16="http://schemas.microsoft.com/office/drawing/2014/main" id="{40B75514-EC53-B1AC-E0C1-5D52B700318B}"/>
              </a:ext>
            </a:extLst>
          </p:cNvPr>
          <p:cNvSpPr txBox="1"/>
          <p:nvPr/>
        </p:nvSpPr>
        <p:spPr>
          <a:xfrm>
            <a:off x="9502142" y="8605838"/>
            <a:ext cx="3134191" cy="369332"/>
          </a:xfrm>
          <a:prstGeom prst="rect">
            <a:avLst/>
          </a:prstGeom>
          <a:noFill/>
        </p:spPr>
        <p:txBody>
          <a:bodyPr wrap="none" rtlCol="0">
            <a:spAutoFit/>
          </a:bodyPr>
          <a:lstStyle/>
          <a:p>
            <a:r>
              <a:rPr lang="en-US" dirty="0"/>
              <a:t>From Microsoft stock images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146">
                                            <p:txEl>
                                              <p:pRg st="1" end="1"/>
                                            </p:txEl>
                                          </p:spTgt>
                                        </p:tgtEl>
                                        <p:attrNameLst>
                                          <p:attrName>style.visibility</p:attrName>
                                        </p:attrNameLst>
                                      </p:cBhvr>
                                      <p:to>
                                        <p:strVal val="visible"/>
                                      </p:to>
                                    </p:set>
                                    <p:anim calcmode="lin" valueType="num">
                                      <p:cBhvr additive="base">
                                        <p:cTn id="11" dur="500" fill="hold"/>
                                        <p:tgtEl>
                                          <p:spTgt spid="614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14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14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14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14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iterate type="lt">
                                    <p:tmAbs val="0"/>
                                  </p:iterate>
                                  <p:childTnLst>
                                    <p:set>
                                      <p:cBhvr>
                                        <p:cTn id="28" dur="1" fill="hold">
                                          <p:stCondLst>
                                            <p:cond delay="0"/>
                                          </p:stCondLst>
                                        </p:cTn>
                                        <p:tgtEl>
                                          <p:spTgt spid="6146">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146">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iterate type="lt">
                                    <p:tmAbs val="0"/>
                                  </p:iterate>
                                  <p:childTnLst>
                                    <p:set>
                                      <p:cBhvr>
                                        <p:cTn id="36" dur="1" fill="hold">
                                          <p:stCondLst>
                                            <p:cond delay="0"/>
                                          </p:stCondLst>
                                        </p:cTn>
                                        <p:tgtEl>
                                          <p:spTgt spid="6146">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28" presetClass="emph" presetSubtype="0" fill="hold" nodeType="clickEffect">
                                  <p:stCondLst>
                                    <p:cond delay="0"/>
                                  </p:stCondLst>
                                  <p:iterate type="lt">
                                    <p:tmPct val="10000"/>
                                  </p:iterate>
                                  <p:childTnLst>
                                    <p:animClr clrSpc="rgb" dir="cw">
                                      <p:cBhvr override="childStyle">
                                        <p:cTn id="40" dur="500" fill="hold"/>
                                        <p:tgtEl>
                                          <p:spTgt spid="6146">
                                            <p:txEl>
                                              <p:pRg st="5" end="5"/>
                                            </p:txEl>
                                          </p:spTgt>
                                        </p:tgtEl>
                                        <p:attrNameLst>
                                          <p:attrName>style.color</p:attrName>
                                        </p:attrNameLst>
                                      </p:cBhvr>
                                      <p:to>
                                        <a:schemeClr val="accent2"/>
                                      </p:to>
                                    </p:animClr>
                                    <p:animClr clrSpc="rgb" dir="cw">
                                      <p:cBhvr>
                                        <p:cTn id="41" dur="500" fill="hold"/>
                                        <p:tgtEl>
                                          <p:spTgt spid="6146">
                                            <p:txEl>
                                              <p:pRg st="5" end="5"/>
                                            </p:txEl>
                                          </p:spTgt>
                                        </p:tgtEl>
                                        <p:attrNameLst>
                                          <p:attrName>fillcolor</p:attrName>
                                        </p:attrNameLst>
                                      </p:cBhvr>
                                      <p:to>
                                        <a:schemeClr val="accent2"/>
                                      </p:to>
                                    </p:animClr>
                                    <p:set>
                                      <p:cBhvr>
                                        <p:cTn id="42" dur="500" fill="hold"/>
                                        <p:tgtEl>
                                          <p:spTgt spid="6146">
                                            <p:txEl>
                                              <p:pRg st="5" end="5"/>
                                            </p:txEl>
                                          </p:spTgt>
                                        </p:tgtEl>
                                        <p:attrNameLst>
                                          <p:attrName>fill.type</p:attrName>
                                        </p:attrNameLst>
                                      </p:cBhvr>
                                      <p:to>
                                        <p:strVal val="solid"/>
                                      </p:to>
                                    </p:set>
                                    <p:anim to="1.5" calcmode="lin" valueType="num">
                                      <p:cBhvr override="childStyle">
                                        <p:cTn id="43" dur="500" fill="hold"/>
                                        <p:tgtEl>
                                          <p:spTgt spid="6146">
                                            <p:txEl>
                                              <p:pRg st="5" end="5"/>
                                            </p:txEl>
                                          </p:spTgt>
                                        </p:tgtEl>
                                        <p:attrNameLst>
                                          <p:attrName>style.fontSize</p:attrName>
                                        </p:attrNameLst>
                                      </p:cBhvr>
                                    </p:anim>
                                  </p:childTnLst>
                                </p:cTn>
                              </p:par>
                            </p:childTnLst>
                          </p:cTn>
                        </p:par>
                      </p:childTnLst>
                    </p:cTn>
                  </p:par>
                  <p:par>
                    <p:cTn id="44" fill="hold">
                      <p:stCondLst>
                        <p:cond delay="indefinite"/>
                      </p:stCondLst>
                      <p:childTnLst>
                        <p:par>
                          <p:cTn id="45" fill="hold">
                            <p:stCondLst>
                              <p:cond delay="0"/>
                            </p:stCondLst>
                            <p:childTnLst>
                              <p:par>
                                <p:cTn id="46" presetID="28" presetClass="emph" presetSubtype="0" fill="hold" nodeType="clickEffect">
                                  <p:stCondLst>
                                    <p:cond delay="0"/>
                                  </p:stCondLst>
                                  <p:iterate type="lt">
                                    <p:tmPct val="10000"/>
                                  </p:iterate>
                                  <p:childTnLst>
                                    <p:animClr clrSpc="rgb" dir="cw">
                                      <p:cBhvr override="childStyle">
                                        <p:cTn id="47" dur="500" fill="hold"/>
                                        <p:tgtEl>
                                          <p:spTgt spid="6146">
                                            <p:txEl>
                                              <p:pRg st="7" end="7"/>
                                            </p:txEl>
                                          </p:spTgt>
                                        </p:tgtEl>
                                        <p:attrNameLst>
                                          <p:attrName>style.color</p:attrName>
                                        </p:attrNameLst>
                                      </p:cBhvr>
                                      <p:to>
                                        <a:schemeClr val="accent2"/>
                                      </p:to>
                                    </p:animClr>
                                    <p:animClr clrSpc="rgb" dir="cw">
                                      <p:cBhvr>
                                        <p:cTn id="48" dur="500" fill="hold"/>
                                        <p:tgtEl>
                                          <p:spTgt spid="6146">
                                            <p:txEl>
                                              <p:pRg st="7" end="7"/>
                                            </p:txEl>
                                          </p:spTgt>
                                        </p:tgtEl>
                                        <p:attrNameLst>
                                          <p:attrName>fillcolor</p:attrName>
                                        </p:attrNameLst>
                                      </p:cBhvr>
                                      <p:to>
                                        <a:schemeClr val="accent2"/>
                                      </p:to>
                                    </p:animClr>
                                    <p:set>
                                      <p:cBhvr>
                                        <p:cTn id="49" dur="500" fill="hold"/>
                                        <p:tgtEl>
                                          <p:spTgt spid="6146">
                                            <p:txEl>
                                              <p:pRg st="7" end="7"/>
                                            </p:txEl>
                                          </p:spTgt>
                                        </p:tgtEl>
                                        <p:attrNameLst>
                                          <p:attrName>fill.type</p:attrName>
                                        </p:attrNameLst>
                                      </p:cBhvr>
                                      <p:to>
                                        <p:strVal val="solid"/>
                                      </p:to>
                                    </p:set>
                                    <p:anim to="1.5" calcmode="lin" valueType="num">
                                      <p:cBhvr override="childStyle">
                                        <p:cTn id="50" dur="500" fill="hold"/>
                                        <p:tgtEl>
                                          <p:spTgt spid="6146">
                                            <p:txEl>
                                              <p:pRg st="7" end="7"/>
                                            </p:txEl>
                                          </p:spTgt>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8F80E-4D1F-4CB4-47E0-BC711BEA4EAD}"/>
              </a:ext>
            </a:extLst>
          </p:cNvPr>
          <p:cNvSpPr>
            <a:spLocks noGrp="1"/>
          </p:cNvSpPr>
          <p:nvPr>
            <p:ph type="title"/>
          </p:nvPr>
        </p:nvSpPr>
        <p:spPr/>
        <p:txBody>
          <a:bodyPr/>
          <a:lstStyle/>
          <a:p>
            <a:r>
              <a:rPr lang="en-US" dirty="0"/>
              <a:t>Three Steps of Bayesian Data Analysis</a:t>
            </a:r>
          </a:p>
        </p:txBody>
      </p:sp>
      <p:sp>
        <p:nvSpPr>
          <p:cNvPr id="3" name="Content Placeholder 2">
            <a:extLst>
              <a:ext uri="{FF2B5EF4-FFF2-40B4-BE49-F238E27FC236}">
                <a16:creationId xmlns:a16="http://schemas.microsoft.com/office/drawing/2014/main" id="{74D3EFED-F59D-A321-D787-DA5C0B4E8F14}"/>
              </a:ext>
            </a:extLst>
          </p:cNvPr>
          <p:cNvSpPr>
            <a:spLocks noGrp="1"/>
          </p:cNvSpPr>
          <p:nvPr>
            <p:ph idx="1"/>
          </p:nvPr>
        </p:nvSpPr>
        <p:spPr/>
        <p:txBody>
          <a:bodyPr/>
          <a:lstStyle/>
          <a:p>
            <a:pPr marL="742950" indent="-742950">
              <a:buFont typeface="+mj-lt"/>
              <a:buAutoNum type="arabicPeriod"/>
            </a:pPr>
            <a:r>
              <a:rPr lang="en-US" dirty="0"/>
              <a:t>Set up a full probability model.</a:t>
            </a:r>
          </a:p>
          <a:p>
            <a:pPr marL="1416050" lvl="1" indent="-742950"/>
            <a:r>
              <a:rPr lang="en-US" dirty="0"/>
              <a:t>This is a joint probability distribution for all observable and unobservable quantities in a problem. </a:t>
            </a:r>
          </a:p>
          <a:p>
            <a:pPr marL="1416050" lvl="1" indent="-742950"/>
            <a:r>
              <a:rPr lang="en-US" dirty="0"/>
              <a:t>It is based on the knowledge about the underlying scientific problem and the data collection process.</a:t>
            </a:r>
          </a:p>
          <a:p>
            <a:pPr marL="742950" indent="-742950">
              <a:buFont typeface="+mj-lt"/>
              <a:buAutoNum type="arabicPeriod"/>
            </a:pPr>
            <a:r>
              <a:rPr lang="en-US" dirty="0"/>
              <a:t>Condition on observed data.</a:t>
            </a:r>
          </a:p>
          <a:p>
            <a:pPr marL="1416050" lvl="1" indent="-742950"/>
            <a:r>
              <a:rPr lang="en-US" dirty="0"/>
              <a:t>Calculating the posterior distribution using Bayes’ rule based on the observed data.</a:t>
            </a:r>
          </a:p>
          <a:p>
            <a:pPr marL="742950" indent="-742950">
              <a:buFont typeface="+mj-lt"/>
              <a:buAutoNum type="arabicPeriod"/>
            </a:pPr>
            <a:r>
              <a:rPr lang="en-US" dirty="0"/>
              <a:t>Evaluate and interpret that model.</a:t>
            </a:r>
          </a:p>
        </p:txBody>
      </p:sp>
    </p:spTree>
    <p:extLst>
      <p:ext uri="{BB962C8B-B14F-4D97-AF65-F5344CB8AC3E}">
        <p14:creationId xmlns:p14="http://schemas.microsoft.com/office/powerpoint/2010/main" val="275490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dissolv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dissolv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dissolv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DEB1-5627-6421-B35F-4FC32237670F}"/>
              </a:ext>
            </a:extLst>
          </p:cNvPr>
          <p:cNvSpPr>
            <a:spLocks noGrp="1"/>
          </p:cNvSpPr>
          <p:nvPr>
            <p:ph type="title"/>
          </p:nvPr>
        </p:nvSpPr>
        <p:spPr/>
        <p:txBody>
          <a:bodyPr/>
          <a:lstStyle/>
          <a:p>
            <a:r>
              <a:rPr lang="en-US" dirty="0"/>
              <a:t>Notation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39AAEF8-730A-69A8-7FFD-574863FC41CD}"/>
                  </a:ext>
                </a:extLst>
              </p:cNvPr>
              <p:cNvSpPr>
                <a:spLocks noGrp="1"/>
              </p:cNvSpPr>
              <p:nvPr>
                <p:ph idx="1"/>
              </p:nvPr>
            </p:nvSpPr>
            <p:spPr/>
            <p:txBody>
              <a:bodyPr/>
              <a:lstStyle/>
              <a:p>
                <a14:m>
                  <m:oMath xmlns:m="http://schemas.openxmlformats.org/officeDocument/2006/math">
                    <m:r>
                      <a:rPr lang="en-US" i="1" smtClean="0">
                        <a:latin typeface="Cambria Math" panose="02040503050406030204" pitchFamily="18" charset="0"/>
                        <a:ea typeface="Cambria Math" panose="02040503050406030204" pitchFamily="18" charset="0"/>
                      </a:rPr>
                      <m:t>𝜃</m:t>
                    </m:r>
                  </m:oMath>
                </a14:m>
                <a:r>
                  <a:rPr lang="en-US" dirty="0"/>
                  <a:t> is often used to represent population </a:t>
                </a:r>
                <a:r>
                  <a:rPr lang="en-US" b="1" dirty="0">
                    <a:solidFill>
                      <a:schemeClr val="bg1"/>
                    </a:solidFill>
                  </a:rPr>
                  <a:t>parameters</a:t>
                </a:r>
                <a:r>
                  <a:rPr lang="en-US" dirty="0"/>
                  <a:t>, which may be scalars or vectors. </a:t>
                </a:r>
              </a:p>
              <a:p>
                <a:pPr marL="1441450" lvl="1" indent="-742950"/>
                <a:r>
                  <a:rPr lang="en-US" dirty="0"/>
                  <a:t>For example, intercepts and coefficients: </a:t>
                </a:r>
                <a14:m>
                  <m:oMath xmlns:m="http://schemas.openxmlformats.org/officeDocument/2006/math">
                    <m:r>
                      <a:rPr lang="en-US" i="1" smtClean="0">
                        <a:latin typeface="Cambria Math" panose="02040503050406030204" pitchFamily="18" charset="0"/>
                        <a:ea typeface="Cambria Math" panose="02040503050406030204" pitchFamily="18" charset="0"/>
                      </a:rPr>
                      <m:t>𝜃</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𝛽</m:t>
                        </m:r>
                      </m:e>
                      <m:sub>
                        <m:r>
                          <a:rPr lang="en-US" b="0" i="1" smtClean="0">
                            <a:latin typeface="Cambria Math" panose="02040503050406030204" pitchFamily="18" charset="0"/>
                            <a:ea typeface="Cambria Math" panose="02040503050406030204" pitchFamily="18" charset="0"/>
                          </a:rPr>
                          <m:t>0</m:t>
                        </m:r>
                      </m:sub>
                    </m:sSub>
                    <m:r>
                      <a:rPr lang="en-US" b="0" i="1" smtClean="0">
                        <a:latin typeface="Cambria Math" panose="02040503050406030204" pitchFamily="18" charset="0"/>
                        <a:ea typeface="Cambria Math" panose="02040503050406030204" pitchFamily="18" charset="0"/>
                      </a:rPr>
                      <m:t>,</m:t>
                    </m:r>
                  </m:oMath>
                </a14:m>
                <a:r>
                  <a:rPr lang="en-US" dirty="0">
                    <a:ea typeface="Cambria Math" panose="02040503050406030204" pitchFamily="18" charset="0"/>
                  </a:rPr>
                  <a:t>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𝛽</m:t>
                        </m:r>
                      </m:e>
                      <m:sub>
                        <m:r>
                          <a:rPr lang="en-US" b="0" i="1" smtClean="0">
                            <a:latin typeface="Cambria Math" panose="02040503050406030204" pitchFamily="18" charset="0"/>
                            <a:ea typeface="Cambria Math" panose="02040503050406030204" pitchFamily="18" charset="0"/>
                          </a:rPr>
                          <m:t>1</m:t>
                        </m:r>
                      </m:sub>
                    </m:sSub>
                    <m:r>
                      <a:rPr lang="en-US" b="0" i="1" smtClean="0">
                        <a:latin typeface="Cambria Math" panose="02040503050406030204" pitchFamily="18" charset="0"/>
                        <a:ea typeface="Cambria Math" panose="02040503050406030204" pitchFamily="18" charset="0"/>
                      </a:rPr>
                      <m:t>)</m:t>
                    </m:r>
                  </m:oMath>
                </a14:m>
                <a:r>
                  <a:rPr lang="en-US" dirty="0"/>
                  <a:t>.</a:t>
                </a:r>
              </a:p>
              <a:p>
                <a14:m>
                  <m:oMath xmlns:m="http://schemas.openxmlformats.org/officeDocument/2006/math">
                    <m:r>
                      <a:rPr lang="en-US" b="0" i="1" smtClean="0">
                        <a:latin typeface="Cambria Math" panose="02040503050406030204" pitchFamily="18" charset="0"/>
                      </a:rPr>
                      <m:t>𝑦</m:t>
                    </m:r>
                  </m:oMath>
                </a14:m>
                <a:r>
                  <a:rPr lang="en-US" dirty="0"/>
                  <a:t> is often used to denote </a:t>
                </a:r>
                <a:r>
                  <a:rPr lang="en-US" b="1" dirty="0">
                    <a:solidFill>
                      <a:schemeClr val="bg1"/>
                    </a:solidFill>
                  </a:rPr>
                  <a:t>observed data</a:t>
                </a:r>
                <a:r>
                  <a:rPr lang="en-US" dirty="0"/>
                  <a:t>. If we have </a:t>
                </a:r>
                <a14:m>
                  <m:oMath xmlns:m="http://schemas.openxmlformats.org/officeDocument/2006/math">
                    <m:r>
                      <a:rPr lang="en-US" b="0" i="1" smtClean="0">
                        <a:latin typeface="Cambria Math" panose="02040503050406030204" pitchFamily="18" charset="0"/>
                      </a:rPr>
                      <m:t>𝑛</m:t>
                    </m:r>
                  </m:oMath>
                </a14:m>
                <a:r>
                  <a:rPr lang="en-US" dirty="0"/>
                  <a:t> observations, then we have </a:t>
                </a:r>
                <a14:m>
                  <m:oMath xmlns:m="http://schemas.openxmlformats.org/officeDocument/2006/math">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b="0" i="1" smtClean="0">
                            <a:latin typeface="Cambria Math" panose="02040503050406030204" pitchFamily="18" charset="0"/>
                          </a:rPr>
                          <m:t>𝑛</m:t>
                        </m:r>
                      </m:sub>
                    </m:sSub>
                    <m:r>
                      <a:rPr lang="en-US" b="0" i="1" smtClean="0">
                        <a:latin typeface="Cambria Math" panose="02040503050406030204" pitchFamily="18" charset="0"/>
                      </a:rPr>
                      <m:t>)′</m:t>
                    </m:r>
                  </m:oMath>
                </a14:m>
                <a:r>
                  <a:rPr lang="en-US" dirty="0"/>
                  <a:t>.</a:t>
                </a:r>
              </a:p>
              <a:p>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𝑦</m:t>
                        </m:r>
                      </m:e>
                    </m:acc>
                  </m:oMath>
                </a14:m>
                <a:r>
                  <a:rPr lang="en-US" dirty="0"/>
                  <a:t> denotes unknown but potentially observable data.</a:t>
                </a:r>
              </a:p>
              <a:p>
                <a:r>
                  <a:rPr lang="en-US" dirty="0"/>
                  <a:t>Sometimes, </a:t>
                </a:r>
                <a:r>
                  <a:rPr lang="en-US" b="1" dirty="0">
                    <a:solidFill>
                      <a:schemeClr val="bg1"/>
                    </a:solidFill>
                  </a:rPr>
                  <a:t>explanatory variables</a:t>
                </a:r>
                <a:r>
                  <a:rPr lang="en-US" dirty="0"/>
                  <a: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𝑥</m:t>
                        </m:r>
                      </m:e>
                      <m:sub>
                        <m:r>
                          <a:rPr lang="en-US" b="0" i="1" smtClean="0">
                            <a:latin typeface="Cambria Math" panose="02040503050406030204" pitchFamily="18" charset="0"/>
                            <a:ea typeface="Cambria Math" panose="02040503050406030204" pitchFamily="18" charset="0"/>
                          </a:rPr>
                          <m:t>𝑖</m:t>
                        </m:r>
                      </m:sub>
                    </m:sSub>
                  </m:oMath>
                </a14:m>
                <a:r>
                  <a:rPr lang="en-US" dirty="0"/>
                  <a:t>, may be considered. These are also called </a:t>
                </a:r>
                <a:r>
                  <a:rPr lang="en-US" b="1" dirty="0">
                    <a:solidFill>
                      <a:schemeClr val="bg1"/>
                    </a:solidFill>
                  </a:rPr>
                  <a:t>covariates</a:t>
                </a:r>
                <a:r>
                  <a:rPr lang="en-US" dirty="0"/>
                  <a:t>. </a:t>
                </a:r>
              </a:p>
              <a:p>
                <a:endParaRPr lang="en-US" dirty="0"/>
              </a:p>
            </p:txBody>
          </p:sp>
        </mc:Choice>
        <mc:Fallback xmlns="">
          <p:sp>
            <p:nvSpPr>
              <p:cNvPr id="3" name="Content Placeholder 2">
                <a:extLst>
                  <a:ext uri="{FF2B5EF4-FFF2-40B4-BE49-F238E27FC236}">
                    <a16:creationId xmlns:a16="http://schemas.microsoft.com/office/drawing/2014/main" id="{B39AAEF8-730A-69A8-7FFD-574863FC41CD}"/>
                  </a:ext>
                </a:extLst>
              </p:cNvPr>
              <p:cNvSpPr>
                <a:spLocks noGrp="1" noRot="1" noChangeAspect="1" noMove="1" noResize="1" noEditPoints="1" noAdjustHandles="1" noChangeArrowheads="1" noChangeShapeType="1" noTextEdit="1"/>
              </p:cNvSpPr>
              <p:nvPr>
                <p:ph idx="1"/>
              </p:nvPr>
            </p:nvSpPr>
            <p:spPr>
              <a:blipFill>
                <a:blip r:embed="rId3"/>
                <a:stretch>
                  <a:fillRect l="-1104" t="-1657" r="-868"/>
                </a:stretch>
              </a:blipFill>
            </p:spPr>
            <p:txBody>
              <a:bodyPr/>
              <a:lstStyle/>
              <a:p>
                <a:r>
                  <a:rPr lang="en-US">
                    <a:noFill/>
                  </a:rPr>
                  <a:t> </a:t>
                </a:r>
              </a:p>
            </p:txBody>
          </p:sp>
        </mc:Fallback>
      </mc:AlternateContent>
    </p:spTree>
    <p:extLst>
      <p:ext uri="{BB962C8B-B14F-4D97-AF65-F5344CB8AC3E}">
        <p14:creationId xmlns:p14="http://schemas.microsoft.com/office/powerpoint/2010/main" val="42076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dissolv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Custom 3">
      <a:dk1>
        <a:sysClr val="windowText" lastClr="000000"/>
      </a:dk1>
      <a:lt1>
        <a:srgbClr val="C40724"/>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LTECH_Template_2019 (1)  -  Compatibility Mode" id="{96DF2388-B785-2045-9157-84F6A1D402CB}" vid="{FA40E05E-1420-CD4F-AB4E-3CD2BC76CD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5e41b080-9453-459c-bb93-b19be7335f42" xsi:nil="true"/>
    <Comments xmlns="5e41b080-9453-459c-bb93-b19be7335f42" xsi:nil="true"/>
    <Due_x0020_Date xmlns="5e41b080-9453-459c-bb93-b19be7335f42" xsi:nil="true"/>
    <lcf76f155ced4ddcb4097134ff3c332f xmlns="5e41b080-9453-459c-bb93-b19be7335f42">
      <Terms xmlns="http://schemas.microsoft.com/office/infopath/2007/PartnerControls"/>
    </lcf76f155ced4ddcb4097134ff3c332f>
    <TaxCatchAll xmlns="4e58ebf2-e4df-4cd3-9186-1e42b3ede12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EF55019BAB0549B2C20BFAAB8A2896" ma:contentTypeVersion="17" ma:contentTypeDescription="Create a new document." ma:contentTypeScope="" ma:versionID="6dd4d27a79178d964495491d99d85ab0">
  <xsd:schema xmlns:xsd="http://www.w3.org/2001/XMLSchema" xmlns:xs="http://www.w3.org/2001/XMLSchema" xmlns:p="http://schemas.microsoft.com/office/2006/metadata/properties" xmlns:ns2="5e41b080-9453-459c-bb93-b19be7335f42" xmlns:ns3="4e58ebf2-e4df-4cd3-9186-1e42b3ede124" targetNamespace="http://schemas.microsoft.com/office/2006/metadata/properties" ma:root="true" ma:fieldsID="5371f2543c27c65efb9018a9acd511a8" ns2:_="" ns3:_="">
    <xsd:import namespace="5e41b080-9453-459c-bb93-b19be7335f42"/>
    <xsd:import namespace="4e58ebf2-e4df-4cd3-9186-1e42b3ede124"/>
    <xsd:element name="properties">
      <xsd:complexType>
        <xsd:sequence>
          <xsd:element name="documentManagement">
            <xsd:complexType>
              <xsd:all>
                <xsd:element ref="ns2:Due_x0020_Date" minOccurs="0"/>
                <xsd:element ref="ns2:Status" minOccurs="0"/>
                <xsd:element ref="ns2:Comments"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ObjectDetectorVersions"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41b080-9453-459c-bb93-b19be7335f42" elementFormDefault="qualified">
    <xsd:import namespace="http://schemas.microsoft.com/office/2006/documentManagement/types"/>
    <xsd:import namespace="http://schemas.microsoft.com/office/infopath/2007/PartnerControls"/>
    <xsd:element name="Due_x0020_Date" ma:index="8" nillable="true" ma:displayName="Due Date" ma:format="DateOnly" ma:indexed="true" ma:internalName="Due_x0020_Date">
      <xsd:simpleType>
        <xsd:restriction base="dms:DateTime"/>
      </xsd:simpleType>
    </xsd:element>
    <xsd:element name="Status" ma:index="9" nillable="true" ma:displayName="Status" ma:format="Dropdown" ma:indexed="true" ma:internalName="Status">
      <xsd:simpleType>
        <xsd:restriction base="dms:Choice">
          <xsd:enumeration value="For Partner Review"/>
          <xsd:enumeration value="For Collegis Review"/>
          <xsd:enumeration value="Approved by Partner"/>
        </xsd:restriction>
      </xsd:simpleType>
    </xsd:element>
    <xsd:element name="Comments" ma:index="10" nillable="true" ma:displayName="Comments" ma:internalName="Comments">
      <xsd:simpleType>
        <xsd:restriction base="dms:Note">
          <xsd:maxLength value="255"/>
        </xsd:restriction>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1040b95-0fdc-46ce-be91-73dc895452db"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e58ebf2-e4df-4cd3-9186-1e42b3ede124"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ef5f3a8b-878a-4d06-a8de-79a1d9f1fffd}" ma:internalName="TaxCatchAll" ma:showField="CatchAllData" ma:web="4e58ebf2-e4df-4cd3-9186-1e42b3ede1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A838ED-C12F-4A42-8E88-98BAC73D2147}">
  <ds:schemaRefs>
    <ds:schemaRef ds:uri="http://schemas.microsoft.com/sharepoint/v3/contenttype/forms"/>
  </ds:schemaRefs>
</ds:datastoreItem>
</file>

<file path=customXml/itemProps2.xml><?xml version="1.0" encoding="utf-8"?>
<ds:datastoreItem xmlns:ds="http://schemas.openxmlformats.org/officeDocument/2006/customXml" ds:itemID="{3C6A4EEA-2556-441D-B20B-0657893061DE}">
  <ds:schemaRefs>
    <ds:schemaRef ds:uri="http://schemas.microsoft.com/office/2006/metadata/properties"/>
    <ds:schemaRef ds:uri="http://schemas.microsoft.com/office/infopath/2007/PartnerControls"/>
    <ds:schemaRef ds:uri="5e41b080-9453-459c-bb93-b19be7335f42"/>
    <ds:schemaRef ds:uri="4e58ebf2-e4df-4cd3-9186-1e42b3ede124"/>
  </ds:schemaRefs>
</ds:datastoreItem>
</file>

<file path=customXml/itemProps3.xml><?xml version="1.0" encoding="utf-8"?>
<ds:datastoreItem xmlns:ds="http://schemas.openxmlformats.org/officeDocument/2006/customXml" ds:itemID="{6737F79C-8003-4AC6-9505-E5DCB5CA59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41b080-9453-459c-bb93-b19be7335f42"/>
    <ds:schemaRef ds:uri="4e58ebf2-e4df-4cd3-9186-1e42b3ede1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7610</TotalTime>
  <Words>1145</Words>
  <Application>Microsoft Office PowerPoint</Application>
  <PresentationFormat>Custom</PresentationFormat>
  <Paragraphs>114</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.SF NS</vt:lpstr>
      <vt:lpstr>Aptos</vt:lpstr>
      <vt:lpstr>Arial</vt:lpstr>
      <vt:lpstr>Cambria Math</vt:lpstr>
      <vt:lpstr>Wingdings 2</vt:lpstr>
      <vt:lpstr>Breeze</vt:lpstr>
      <vt:lpstr> Bayesian Inference</vt:lpstr>
      <vt:lpstr>Fundamentals of  Bayesian Inference</vt:lpstr>
      <vt:lpstr>Last Time</vt:lpstr>
      <vt:lpstr>Review of Practice Problem</vt:lpstr>
      <vt:lpstr>(board example inserted here)</vt:lpstr>
      <vt:lpstr>Objectives</vt:lpstr>
      <vt:lpstr>Bayesian Inference</vt:lpstr>
      <vt:lpstr>Three Steps of Bayesian Data Analysis</vt:lpstr>
      <vt:lpstr>Notation</vt:lpstr>
      <vt:lpstr>A Remark about Distributions</vt:lpstr>
      <vt:lpstr>(board examples inserted here)</vt:lpstr>
      <vt:lpstr>Exchangeability</vt:lpstr>
      <vt:lpstr>Subjectivity and Objectivity</vt:lpstr>
      <vt:lpstr>Next Time </vt:lpstr>
    </vt:vector>
  </TitlesOfParts>
  <Manager/>
  <Company>Illinois Institute of Technology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Illinois Tech President's PowerPoint Presentation</dc:title>
  <dc:subject/>
  <dc:creator>Sandra Laporte</dc:creator>
  <cp:keywords/>
  <dc:description/>
  <cp:lastModifiedBy>Zehui Bai</cp:lastModifiedBy>
  <cp:revision>25</cp:revision>
  <dcterms:created xsi:type="dcterms:W3CDTF">2019-02-13T16:04:21Z</dcterms:created>
  <dcterms:modified xsi:type="dcterms:W3CDTF">2025-08-20T19:29:59Z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0x010100F3EF55019BAB0549B2C20BFAAB8A2896</vt:lpwstr>
  </property>
  <property fmtid="{D5CDD505-2E9C-101B-9397-08002B2CF9AE}" pid="3" name="MediaServiceImageTags">
    <vt:lpwstr/>
  </property>
  <property fmtid="{D5CDD505-2E9C-101B-9397-08002B2CF9AE}" pid="4" name="MSIP_Label_f2dee603-0001-4639-81f8-0608a53322f1_Enabled">
    <vt:lpwstr>true</vt:lpwstr>
  </property>
  <property fmtid="{D5CDD505-2E9C-101B-9397-08002B2CF9AE}" pid="5" name="MSIP_Label_f2dee603-0001-4639-81f8-0608a53322f1_SetDate">
    <vt:lpwstr>2024-04-29T04:22:46Z</vt:lpwstr>
  </property>
  <property fmtid="{D5CDD505-2E9C-101B-9397-08002B2CF9AE}" pid="6" name="MSIP_Label_f2dee603-0001-4639-81f8-0608a53322f1_Method">
    <vt:lpwstr>Standard</vt:lpwstr>
  </property>
  <property fmtid="{D5CDD505-2E9C-101B-9397-08002B2CF9AE}" pid="7" name="MSIP_Label_f2dee603-0001-4639-81f8-0608a53322f1_Name">
    <vt:lpwstr>defa4170-0d19-0005-0004-bc88714345d2</vt:lpwstr>
  </property>
  <property fmtid="{D5CDD505-2E9C-101B-9397-08002B2CF9AE}" pid="8" name="MSIP_Label_f2dee603-0001-4639-81f8-0608a53322f1_SiteId">
    <vt:lpwstr>b4478c05-3dd9-4e06-a7fb-5dcf72bd44ee</vt:lpwstr>
  </property>
  <property fmtid="{D5CDD505-2E9C-101B-9397-08002B2CF9AE}" pid="9" name="MSIP_Label_f2dee603-0001-4639-81f8-0608a53322f1_ActionId">
    <vt:lpwstr>e63406b8-2b13-420b-9f66-ed259bc00450</vt:lpwstr>
  </property>
  <property fmtid="{D5CDD505-2E9C-101B-9397-08002B2CF9AE}" pid="10" name="MSIP_Label_f2dee603-0001-4639-81f8-0608a53322f1_ContentBits">
    <vt:lpwstr>0</vt:lpwstr>
  </property>
</Properties>
</file>

<file path=docProps/thumbnail.jpeg>
</file>